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68" r:id="rId2"/>
  </p:sldMasterIdLst>
  <p:notesMasterIdLst>
    <p:notesMasterId r:id="rId8"/>
  </p:notesMasterIdLst>
  <p:sldIdLst>
    <p:sldId id="266" r:id="rId3"/>
    <p:sldId id="267" r:id="rId4"/>
    <p:sldId id="268" r:id="rId5"/>
    <p:sldId id="269" r:id="rId6"/>
    <p:sldId id="270" r:id="rId7"/>
  </p:sldIdLst>
  <p:sldSz cx="12192000" cy="6858000"/>
  <p:notesSz cx="6858000" cy="9144000"/>
  <p:embeddedFontLst>
    <p:embeddedFont>
      <p:font typeface="Century Gothic" pitchFamily="34" charset="0"/>
      <p:regular r:id="rId9"/>
      <p:bold r:id="rId10"/>
      <p:italic r:id="rId11"/>
      <p:boldItalic r:id="rId12"/>
    </p:embeddedFont>
    <p:embeddedFont>
      <p:font typeface="Cambria Math" pitchFamily="18" charset="0"/>
      <p:regular r:id="rId13"/>
    </p:embeddedFont>
    <p:embeddedFont>
      <p:font typeface="Constantia" pitchFamily="18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hqZD2hMcxDyG7gdveo4jmpM8Ic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359841F-B928-4D2C-A65C-39461345E0EA}">
  <a:tblStyle styleId="{0359841F-B928-4D2C-A65C-39461345E0EA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tcBdr/>
        <a:fill>
          <a:solidFill>
            <a:srgbClr val="CA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68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2034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2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2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52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5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5" name="Google Shape;115;p52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6" name="Google Shape;116;p5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3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3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5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олонки">
  <p:cSld name="Три колонки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4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54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54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54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54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54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1" name="Google Shape;131;p5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p54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5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55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Google Shape;140;p55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55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55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Google Shape;143;p55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55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45" name="Google Shape;145;p55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Google Shape;146;p55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47" name="Google Shape;147;p5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5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5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6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5" name="Google Shape;155;p5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7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7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1" name="Google Shape;161;p5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8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58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5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9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9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9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0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60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6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0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6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1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61"/>
          <p:cNvSpPr txBox="1">
            <a:spLocks noGrp="1"/>
          </p:cNvSpPr>
          <p:nvPr>
            <p:ph type="body" idx="2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61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61"/>
          <p:cNvSpPr txBox="1">
            <a:spLocks noGrp="1"/>
          </p:cNvSpPr>
          <p:nvPr>
            <p:ph type="body" idx="4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2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6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6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63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63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4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6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64"/>
          <p:cNvSpPr txBox="1">
            <a:spLocks noGrp="1"/>
          </p:cNvSpPr>
          <p:nvPr>
            <p:ph type="body" idx="2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6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6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6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5"/>
          <p:cNvSpPr/>
          <p:nvPr/>
        </p:nvSpPr>
        <p:spPr>
          <a:xfrm rot="-10380000" flipH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7" name="Google Shape;227;p65"/>
          <p:cNvSpPr/>
          <p:nvPr/>
        </p:nvSpPr>
        <p:spPr>
          <a:xfrm rot="-10380000" flipH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8" name="Google Shape;228;p65"/>
          <p:cNvSpPr txBox="1"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5"/>
          <p:cNvSpPr txBox="1">
            <a:spLocks noGrp="1"/>
          </p:cNvSpPr>
          <p:nvPr>
            <p:ph type="body" idx="1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6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65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5"/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3" name="Google Shape;233;p65"/>
          <p:cNvSpPr>
            <a:spLocks noGrp="1"/>
          </p:cNvSpPr>
          <p:nvPr>
            <p:ph type="pic" idx="2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4" name="Google Shape;234;p65"/>
          <p:cNvSpPr/>
          <p:nvPr/>
        </p:nvSpPr>
        <p:spPr>
          <a:xfrm rot="10800000" flipH="1">
            <a:off x="-12700" y="5816600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5" name="Google Shape;235;p65"/>
          <p:cNvSpPr/>
          <p:nvPr/>
        </p:nvSpPr>
        <p:spPr>
          <a:xfrm rot="10800000" flipH="1">
            <a:off x="5842000" y="6219826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66"/>
          <p:cNvSpPr txBox="1">
            <a:spLocks noGrp="1"/>
          </p:cNvSpPr>
          <p:nvPr>
            <p:ph type="body" idx="1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6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6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6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7"/>
          <p:cNvSpPr txBox="1">
            <a:spLocks noGrp="1"/>
          </p:cNvSpPr>
          <p:nvPr>
            <p:ph type="title"/>
          </p:nvPr>
        </p:nvSpPr>
        <p:spPr>
          <a:xfrm rot="5400000">
            <a:off x="7604918" y="2148684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7"/>
          <p:cNvSpPr txBox="1">
            <a:spLocks noGrp="1"/>
          </p:cNvSpPr>
          <p:nvPr>
            <p:ph type="body" idx="1"/>
          </p:nvPr>
        </p:nvSpPr>
        <p:spPr>
          <a:xfrm rot="5400000">
            <a:off x="2016918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6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6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8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84" name="Google Shape;84;p48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4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9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9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4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0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0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Google Shape;98;p50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9" name="Google Shape;99;p5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1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5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0"/>
          <p:cNvPicPr preferRelativeResize="0"/>
          <p:nvPr/>
        </p:nvPicPr>
        <p:blipFill rotWithShape="1">
          <a:blip r:embed="rId18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0"/>
          <p:cNvPicPr preferRelativeResize="0"/>
          <p:nvPr/>
        </p:nvPicPr>
        <p:blipFill rotWithShape="1">
          <a:blip r:embed="rId19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0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p40"/>
          <p:cNvPicPr preferRelativeResize="0"/>
          <p:nvPr/>
        </p:nvPicPr>
        <p:blipFill rotWithShape="1">
          <a:blip r:embed="rId20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0"/>
          <p:cNvPicPr preferRelativeResize="0"/>
          <p:nvPr/>
        </p:nvPicPr>
        <p:blipFill rotWithShape="1">
          <a:blip r:embed="rId21">
            <a:alphaModFix/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/>
          <p:nvPr/>
        </p:nvSpPr>
        <p:spPr>
          <a:xfrm>
            <a:off x="-12700" y="-7144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6" name="Google Shape;166;p36"/>
          <p:cNvSpPr/>
          <p:nvPr/>
        </p:nvSpPr>
        <p:spPr>
          <a:xfrm>
            <a:off x="5842000" y="-7144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7" name="Google Shape;167;p3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72" name="Google Shape;172;p36"/>
          <p:cNvGrpSpPr/>
          <p:nvPr/>
        </p:nvGrpSpPr>
        <p:grpSpPr>
          <a:xfrm>
            <a:off x="-39059" y="-16113"/>
            <a:ext cx="12264340" cy="1086266"/>
            <a:chOff x="-29322" y="-1971"/>
            <a:chExt cx="9198255" cy="1086266"/>
          </a:xfrm>
        </p:grpSpPr>
        <p:sp>
          <p:nvSpPr>
            <p:cNvPr id="173" name="Google Shape;173;p36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74" name="Google Shape;174;p36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solchanykgrant.com/" TargetMode="External"/><Relationship Id="rId3" Type="http://schemas.openxmlformats.org/officeDocument/2006/relationships/hyperlink" Target="https://studyinsweden.se/scholarship/visby-programme-scholarships-for-masters-level-studies/" TargetMode="External"/><Relationship Id="rId7" Type="http://schemas.openxmlformats.org/officeDocument/2006/relationships/hyperlink" Target="https://ec.europa.eu/stages/information/application_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wm.at/fellowships/celan/" TargetMode="External"/><Relationship Id="rId5" Type="http://schemas.openxmlformats.org/officeDocument/2006/relationships/hyperlink" Target="https://www.oulu.fi/university/masters/scholarships" TargetMode="External"/><Relationship Id="rId10" Type="http://schemas.openxmlformats.org/officeDocument/2006/relationships/hyperlink" Target="https://www3.unifr.ch/research/fr/" TargetMode="External"/><Relationship Id="rId4" Type="http://schemas.openxmlformats.org/officeDocument/2006/relationships/hyperlink" Target="https://www.uva.nl/en/education/master-s/scholarships--tuition/scholarships-and-loans/amsterdam-excellence-scholarship/amsterdam-excellence-scholarship.html" TargetMode="External"/><Relationship Id="rId9" Type="http://schemas.openxmlformats.org/officeDocument/2006/relationships/hyperlink" Target="https://www.opensocietyfoundations.org/grant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prie.net/application/" TargetMode="External"/><Relationship Id="rId3" Type="http://schemas.openxmlformats.org/officeDocument/2006/relationships/hyperlink" Target="http://www.kirkland.edu.pl/" TargetMode="External"/><Relationship Id="rId7" Type="http://schemas.openxmlformats.org/officeDocument/2006/relationships/hyperlink" Target="http://www.skubi.net/stypendium2019_ru.html" TargetMode="External"/><Relationship Id="rId12" Type="http://schemas.openxmlformats.org/officeDocument/2006/relationships/hyperlink" Target="https://www.chathamhouse.org/academy/fellowships/robert-bosch-russiaeurasia?fbclid=IwAR3xjR3455zIx1rVdsfNcBO-LTMlvDQ92MryWeJcvUwJsRU6GpYEPKKgW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kas.de/home" TargetMode="External"/><Relationship Id="rId11" Type="http://schemas.openxmlformats.org/officeDocument/2006/relationships/hyperlink" Target="https://www.ukraineglobalscholars.org/" TargetMode="External"/><Relationship Id="rId5" Type="http://schemas.openxmlformats.org/officeDocument/2006/relationships/hyperlink" Target="https://www.scholarships.sk/en/" TargetMode="External"/><Relationship Id="rId10" Type="http://schemas.openxmlformats.org/officeDocument/2006/relationships/hyperlink" Target="http://dfjp2.pl/program-stypendialny/" TargetMode="External"/><Relationship Id="rId4" Type="http://schemas.openxmlformats.org/officeDocument/2006/relationships/hyperlink" Target="https://studyin.lt/scholarships/full-time-master-degreestudies/" TargetMode="External"/><Relationship Id="rId9" Type="http://schemas.openxmlformats.org/officeDocument/2006/relationships/hyperlink" Target="https://worldwidestudies.org/regulation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ea.ac.uk/study/postgraduate/scholarships/social-sciences/international-development/full-fees-scholarship" TargetMode="External"/><Relationship Id="rId3" Type="http://schemas.openxmlformats.org/officeDocument/2006/relationships/hyperlink" Target="https://www.ua.emb-japan.go.jp/itpr_uk/ua_culture.html" TargetMode="External"/><Relationship Id="rId7" Type="http://schemas.openxmlformats.org/officeDocument/2006/relationships/hyperlink" Target="https://www.facebook.com/SWYUKRAIN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ulbright.org.ua/uk/pages/20/FLTA.html" TargetMode="External"/><Relationship Id="rId11" Type="http://schemas.openxmlformats.org/officeDocument/2006/relationships/hyperlink" Target="https://ua.usembassy.gov/uk/education-culture-uk/exchange-programs-uk/academic-exchanges-uk/hubert-h-humphrey-program-uk" TargetMode="External"/><Relationship Id="rId5" Type="http://schemas.openxmlformats.org/officeDocument/2006/relationships/hyperlink" Target="https://www.education.go.ke/index.php/downloads/file/561-serbia-government-scholarship-under-program-world-in-serbia-for-academic-year-2018-2019" TargetMode="External"/><Relationship Id="rId10" Type="http://schemas.openxmlformats.org/officeDocument/2006/relationships/hyperlink" Target="https://www.scholars4dev.com/6832/flinders-university-scholarships-for-international-students/" TargetMode="External"/><Relationship Id="rId4" Type="http://schemas.openxmlformats.org/officeDocument/2006/relationships/hyperlink" Target="https://www.goethe-university-frankfurt.de/58572942/Goethe-Goes-Global-Master-Scholarships" TargetMode="External"/><Relationship Id="rId9" Type="http://schemas.openxmlformats.org/officeDocument/2006/relationships/hyperlink" Target="https://www.gerda-henkelstiftung.de/application_research-scholarship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mpusfrance.org/en/eiffel-scholarship-program-of-excellence" TargetMode="External"/><Relationship Id="rId3" Type="http://schemas.openxmlformats.org/officeDocument/2006/relationships/hyperlink" Target="https://www.chevening.org/" TargetMode="External"/><Relationship Id="rId7" Type="http://schemas.openxmlformats.org/officeDocument/2006/relationships/hyperlink" Target="http://banting.fellowships-bourses.gc.ca/en/home-accueil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pernicus-stipendium.de/2019/01/18/wochenendseminar-2019/" TargetMode="External"/><Relationship Id="rId5" Type="http://schemas.openxmlformats.org/officeDocument/2006/relationships/hyperlink" Target="https://www.gatesfoundation.org/Careers/Gates-Fellowships-FAQ" TargetMode="External"/><Relationship Id="rId4" Type="http://schemas.openxmlformats.org/officeDocument/2006/relationships/hyperlink" Target="http://univd.edu.ua/admin/article/%20https:/ec.europa.eu/stages/node_en" TargetMode="External"/><Relationship Id="rId9" Type="http://schemas.openxmlformats.org/officeDocument/2006/relationships/hyperlink" Target="https://www.ned.org/fellowships/reagan-fascell-democracy-fellows-program/applying-for-a-fellowship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udytours.pl/" TargetMode="External"/><Relationship Id="rId3" Type="http://schemas.openxmlformats.org/officeDocument/2006/relationships/hyperlink" Target="http://www.fulbright.org.ua/uk/pages/35/faculty.html" TargetMode="External"/><Relationship Id="rId7" Type="http://schemas.openxmlformats.org/officeDocument/2006/relationships/hyperlink" Target="http://cwm.org.p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c.europa.eu/stages/how-to-apply/who-can-apply_en" TargetMode="External"/><Relationship Id="rId5" Type="http://schemas.openxmlformats.org/officeDocument/2006/relationships/hyperlink" Target="https://ua.usembassy.gov/education-culture/exchange-programs/academic-exchanges/global-ugrad/" TargetMode="External"/><Relationship Id="rId4" Type="http://schemas.openxmlformats.org/officeDocument/2006/relationships/hyperlink" Target="https://www.daad-ukraine.org/uk/poshuk-stipendij/stypendialni-programy-dlya-ukrayin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1"/>
          <p:cNvSpPr txBox="1">
            <a:spLocks noGrp="1"/>
          </p:cNvSpPr>
          <p:nvPr>
            <p:ph type="title"/>
          </p:nvPr>
        </p:nvSpPr>
        <p:spPr>
          <a:xfrm>
            <a:off x="1821769" y="54168"/>
            <a:ext cx="7108476" cy="90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69" name="Google Shape;369;p11"/>
          <p:cNvSpPr txBox="1">
            <a:spLocks noGrp="1"/>
          </p:cNvSpPr>
          <p:nvPr>
            <p:ph type="body" idx="1"/>
          </p:nvPr>
        </p:nvSpPr>
        <p:spPr>
          <a:xfrm>
            <a:off x="154380" y="137786"/>
            <a:ext cx="10865921" cy="666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040"/>
              <a:buChar char="►"/>
            </a:pP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Visby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Programme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Scholarships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For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Master’s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Level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Studies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04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3"/>
              </a:rPr>
              <a:t>https://studyinsweden.se/scholarship/visby-programme-scholarships-for-masters-level-studies/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040"/>
              <a:buChar char="►"/>
            </a:pP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Amsterdam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Excellence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Scholarships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04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4"/>
              </a:rPr>
              <a:t>https://www.uva.nl/en/education/master-s/scholarships--tuition/scholarships-and-loans/amsterdam-excellence-scholarship/amsterdam-excellence-scholarship.html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040"/>
              <a:buChar char="►"/>
            </a:pP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University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of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Oulu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International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Master’s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Scholarships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04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5"/>
              </a:rPr>
              <a:t>https://www.oulu.fi/university/masters/scholarships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040"/>
              <a:buChar char="►"/>
            </a:pP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Paul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Celan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Fellowships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for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Translators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04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6"/>
              </a:rPr>
              <a:t>https://www.iwm.at/fellowships/celan/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040"/>
              <a:buChar char="►"/>
            </a:pP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Traineeship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in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the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European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Commission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04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7"/>
              </a:rPr>
              <a:t>https://ec.europa.eu/stages/information/application_en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040"/>
              <a:buChar char="►"/>
            </a:pP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Тревел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-грант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ім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Сольчаника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для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фінансування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участі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конференціях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Кембриджі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Оксфорді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04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8"/>
              </a:rPr>
              <a:t>http://solchanykgrant.com/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040"/>
              <a:buChar char="►"/>
            </a:pP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Open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Society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Fellowship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founded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by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George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Soros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040"/>
              <a:buChar char="►"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9"/>
              </a:rPr>
              <a:t>https://www.opensocietyfoundations.org/grants/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040"/>
              <a:buChar char="►"/>
            </a:pP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The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University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of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Fribourg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Fellowship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040"/>
              <a:buChar char="►"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10"/>
              </a:rPr>
              <a:t>https://www3.unifr.ch/research/fr/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endParaRPr sz="1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2"/>
          <p:cNvSpPr txBox="1">
            <a:spLocks noGrp="1"/>
          </p:cNvSpPr>
          <p:nvPr>
            <p:ph type="title"/>
          </p:nvPr>
        </p:nvSpPr>
        <p:spPr>
          <a:xfrm>
            <a:off x="2593665" y="108334"/>
            <a:ext cx="6752216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dirty="0"/>
          </a:p>
        </p:txBody>
      </p:sp>
      <p:sp>
        <p:nvSpPr>
          <p:cNvPr id="376" name="Google Shape;376;p12"/>
          <p:cNvSpPr txBox="1">
            <a:spLocks noGrp="1"/>
          </p:cNvSpPr>
          <p:nvPr>
            <p:ph type="body" idx="1"/>
          </p:nvPr>
        </p:nvSpPr>
        <p:spPr>
          <a:xfrm>
            <a:off x="653144" y="413359"/>
            <a:ext cx="9642762" cy="583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"/>
              <a:buChar char="►"/>
            </a:pPr>
            <a:r>
              <a:rPr lang="ru-RU" sz="14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The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Lane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Kirkland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Scholarship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Program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3"/>
              </a:rPr>
              <a:t>www.kirkland.edu.pl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Lithuanian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State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Scholarships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Programme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4"/>
              </a:rPr>
              <a:t>https://studyin.lt/scholarships/full-time-master-degreestudies/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ru-RU" sz="14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The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National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Scholarship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Programme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5"/>
              </a:rPr>
              <a:t>https://www.scholarships.sk/en/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ru-RU" sz="14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Стипендіальна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програма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Фонду Конрада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Аденауера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для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студентів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східноукраїнських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університетів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6"/>
              </a:rPr>
              <a:t>https://www.kas.de/home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ru-RU" sz="14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Стипендія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і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дослідницький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грант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імені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Кшиштофа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Скубішевського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7"/>
              </a:rPr>
              <a:t>http://www.skubi.net/stypendium2019_ru.html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ru-RU" sz="14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EPRIE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Exchange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Program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for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Regional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Integration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in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East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Asia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and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Europe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8"/>
              </a:rPr>
              <a:t>https://eprie.net/application/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Всесвітні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студії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(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WorldWideStudies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)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9"/>
              </a:rPr>
              <a:t>https://worldwidestudies.org/regulations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Стипендіальна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програма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Фундації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Івана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Павла II в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Любліні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10"/>
              </a:rPr>
              <a:t>http://dfjp2.pl/program-stypendialny/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ru-RU" sz="14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Ukraine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Global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Scholars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11"/>
              </a:rPr>
              <a:t>https://www.ukraineglobalscholars.org/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ru-RU" sz="14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Стипендія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Академії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імені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Роберта Боша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12"/>
              </a:rPr>
              <a:t>https://</a:t>
            </a:r>
            <a:r>
              <a:rPr lang="ru-RU" sz="1400" u="sng" dirty="0" smtClean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12"/>
              </a:rPr>
              <a:t>www.chathamhouse.org/academy/fellowships/robert-bosch-russiaeurasia?fbclid=IwAR3xjR3455zIx1rVdsfNcBO-LTMlvDQ92MryWeJcvUwJsRU6GpYEPKKgWs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400" dirty="0">
                <a:latin typeface="Cambria Math" pitchFamily="18" charset="0"/>
                <a:ea typeface="Cambria Math" pitchFamily="18" charset="0"/>
              </a:rPr>
            </a:br>
            <a:endParaRPr sz="1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3"/>
          <p:cNvSpPr txBox="1">
            <a:spLocks noGrp="1"/>
          </p:cNvSpPr>
          <p:nvPr>
            <p:ph type="body" idx="1"/>
          </p:nvPr>
        </p:nvSpPr>
        <p:spPr>
          <a:xfrm>
            <a:off x="-1" y="118754"/>
            <a:ext cx="10925299" cy="612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ru-RU" sz="1400" b="1" dirty="0" err="1" smtClean="0">
                <a:latin typeface="Cambria Math" pitchFamily="18" charset="0"/>
                <a:ea typeface="Cambria Math" pitchFamily="18" charset="0"/>
              </a:rPr>
              <a:t>Стипендіальна</a:t>
            </a:r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програма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Міністерства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культури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освіти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Японії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"Стажер-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дослідник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" (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Research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Student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)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3"/>
              </a:rPr>
              <a:t>https://www.ua.emb-japan.go.jp/itpr_uk/ua_culture.html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ru-RU" sz="14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Goethe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Goes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Global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-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Master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Scholarships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4"/>
              </a:rPr>
              <a:t>https://www.goethe-university-frankfurt.de/58572942/Goethe-Goes-Global-Master-Scholarships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Scholarships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from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Serbian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Ministry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of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Education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5"/>
              </a:rPr>
              <a:t>https://www.education.go.ke/index.php/downloads/file/561-serbia-government-scholarship-under-program-world-in-serbia-for-academic-year-2018-2019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 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Fulbright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Foreign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Language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Teaching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Assistant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(FLTA)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Program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6"/>
              </a:rPr>
              <a:t>http://www.fulbright.org.ua/uk/pages/20/FLTA.html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ru-RU" sz="1400" b="1" dirty="0" err="1" smtClean="0">
                <a:latin typeface="Cambria Math" pitchFamily="18" charset="0"/>
                <a:ea typeface="Cambria Math" pitchFamily="18" charset="0"/>
              </a:rPr>
              <a:t>Ship</a:t>
            </a:r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for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World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Youth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Leaders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Program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7"/>
              </a:rPr>
              <a:t>https://www.facebook.com/SWYUKRAINE/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ru-RU" sz="14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International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Undergraduate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Scholarships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of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University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of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East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Anglia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інформації:</a:t>
            </a:r>
            <a:r>
              <a:rPr lang="ru-RU" sz="1400" u="sng" dirty="0" err="1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8"/>
              </a:rPr>
              <a:t>https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8"/>
              </a:rPr>
              <a:t>://www.uea.ac.uk/study/postgraduate/scholarships/social-sciences/international-development/full-fees-scholarship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ru-RU" sz="14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Дослідницький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грант GERDA HENKEL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Fellowship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9"/>
              </a:rPr>
              <a:t>https://www.gerda-henkelstiftung.de/application_research-scholarships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ru-RU" sz="1400" b="1" dirty="0" err="1" smtClean="0">
                <a:latin typeface="Cambria Math" pitchFamily="18" charset="0"/>
                <a:ea typeface="Cambria Math" pitchFamily="18" charset="0"/>
              </a:rPr>
              <a:t>Flinders</a:t>
            </a:r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University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Australian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Government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Research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Training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Program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Scholarship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10"/>
              </a:rPr>
              <a:t>https://www.scholars4dev.com/6832/flinders-university-scholarships-for-international-students/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ru-RU" sz="1400" b="1" dirty="0" err="1" smtClean="0">
                <a:latin typeface="Cambria Math" pitchFamily="18" charset="0"/>
                <a:ea typeface="Cambria Math" pitchFamily="18" charset="0"/>
              </a:rPr>
              <a:t>Hubert</a:t>
            </a:r>
            <a:r>
              <a:rPr lang="ru-RU" sz="1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H.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Humphrey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Fellowship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Program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for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Mid-Career</a:t>
            </a:r>
            <a:r>
              <a:rPr lang="ru-RU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err="1">
                <a:latin typeface="Cambria Math" pitchFamily="18" charset="0"/>
                <a:ea typeface="Cambria Math" pitchFamily="18" charset="0"/>
              </a:rPr>
              <a:t>Professionals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4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11"/>
              </a:rPr>
              <a:t>https://ua.usembassy.gov/uk/education-culture-uk/exchange-programs-uk/academic-exchanges-uk/hubert-h-humphrey-program-uk</a:t>
            </a:r>
            <a:r>
              <a:rPr lang="ru-RU" sz="1400" dirty="0">
                <a:latin typeface="Cambria Math" pitchFamily="18" charset="0"/>
                <a:ea typeface="Cambria Math" pitchFamily="18" charset="0"/>
              </a:rPr>
              <a:t>/</a:t>
            </a:r>
            <a:endParaRPr sz="14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ru-RU" sz="1400" dirty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400" dirty="0">
                <a:latin typeface="Cambria Math" pitchFamily="18" charset="0"/>
                <a:ea typeface="Cambria Math" pitchFamily="18" charset="0"/>
              </a:rPr>
            </a:br>
            <a:endParaRPr sz="1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"/>
          <p:cNvSpPr txBox="1">
            <a:spLocks noGrp="1"/>
          </p:cNvSpPr>
          <p:nvPr>
            <p:ph type="body" idx="1"/>
          </p:nvPr>
        </p:nvSpPr>
        <p:spPr>
          <a:xfrm>
            <a:off x="66115" y="296883"/>
            <a:ext cx="11179817" cy="630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80"/>
              <a:buChar char="►"/>
            </a:pP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Chevening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Scholarships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and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Fellowships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6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3"/>
              </a:rPr>
              <a:t>https://www.chevening.org/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Traineeship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in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the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European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Parliament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:</a:t>
            </a:r>
            <a:r>
              <a:rPr lang="ru-RU" sz="16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4"/>
              </a:rPr>
              <a:t> https://ec.europa.eu/stages/node_en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b="1" dirty="0" err="1" smtClean="0">
                <a:latin typeface="Cambria Math" pitchFamily="18" charset="0"/>
                <a:ea typeface="Cambria Math" pitchFamily="18" charset="0"/>
              </a:rPr>
              <a:t>Gates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Fellowships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6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5"/>
              </a:rPr>
              <a:t>https://www.gatesfoundation.org/Careers/Gates-Fellowships-FAQ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Das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Copernicus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Stipendium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6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6"/>
              </a:rPr>
              <a:t>https://www.copernicus-stipendium.de/2019/01/18/wochenendseminar-2019/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Banting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Postdoctoral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Fellowships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6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7"/>
              </a:rPr>
              <a:t>http://banting.fellowships-bourses.gc.ca/en/home-accueil.html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 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b="1" dirty="0" err="1" smtClean="0">
                <a:latin typeface="Cambria Math" pitchFamily="18" charset="0"/>
                <a:ea typeface="Cambria Math" pitchFamily="18" charset="0"/>
              </a:rPr>
              <a:t>The</a:t>
            </a: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Eiffel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Excellence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Scholarship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Program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6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8"/>
              </a:rPr>
              <a:t>https://www.campusfrance.org/en/eiffel-scholarship-program-of-excellence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Reagan-Fascell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Democracy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Fellows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Program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6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9"/>
              </a:rPr>
              <a:t>https://www.ned.org/fellowships/reagan-fascell-democracy-fellows-program/applying-for-a-fellowship</a:t>
            </a:r>
            <a:r>
              <a:rPr lang="ru-RU" sz="1600" u="sng" dirty="0" smtClean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9"/>
              </a:rPr>
              <a:t>/</a:t>
            </a:r>
            <a:endParaRPr lang="ru-RU" sz="1600" u="sng" dirty="0" smtClean="0">
              <a:solidFill>
                <a:schemeClr val="hlink"/>
              </a:solidFill>
              <a:latin typeface="Cambria Math" pitchFamily="18" charset="0"/>
              <a:ea typeface="Cambria Math" pitchFamily="18" charset="0"/>
            </a:endParaRPr>
          </a:p>
          <a:p>
            <a:pPr marL="342900" lvl="0" indent="-342900">
              <a:lnSpc>
                <a:spcPct val="90000"/>
              </a:lnSpc>
              <a:buClr>
                <a:srgbClr val="ACD433"/>
              </a:buClr>
              <a:buSzPts val="1480"/>
            </a:pPr>
            <a:r>
              <a:rPr lang="en-US" sz="1600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 </a:t>
            </a:r>
            <a:r>
              <a:rPr lang="uk-UA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Приклад написання проекту за напрямом Жан Моне в рамках програми </a:t>
            </a:r>
            <a:r>
              <a:rPr lang="en-US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Erasmus+</a:t>
            </a:r>
            <a:endParaRPr lang="uk-UA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</a:endParaRPr>
          </a:p>
          <a:p>
            <a:pPr marL="0" lvl="0" indent="0">
              <a:lnSpc>
                <a:spcPct val="90000"/>
              </a:lnSpc>
              <a:buClr>
                <a:srgbClr val="ACD433"/>
              </a:buClr>
              <a:buSzPts val="1480"/>
              <a:buNone/>
            </a:pPr>
            <a:r>
              <a:rPr lang="en-US" sz="160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</a:rPr>
              <a:t> </a:t>
            </a:r>
            <a:r>
              <a:rPr lang="en-US" sz="1600" u="sng">
                <a:solidFill>
                  <a:srgbClr val="C4E46E"/>
                </a:solidFill>
                <a:latin typeface="Cambria Math" pitchFamily="18" charset="0"/>
                <a:ea typeface="Cambria Math" pitchFamily="18" charset="0"/>
              </a:rPr>
              <a:t>https://lpnu.ua/eap-initiative</a:t>
            </a:r>
            <a:endParaRPr lang="en-US" sz="1600" u="sng" dirty="0">
              <a:solidFill>
                <a:srgbClr val="C4E46E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"/>
          <p:cNvSpPr txBox="1">
            <a:spLocks noGrp="1"/>
          </p:cNvSpPr>
          <p:nvPr>
            <p:ph type="body" idx="1"/>
          </p:nvPr>
        </p:nvSpPr>
        <p:spPr>
          <a:xfrm>
            <a:off x="403762" y="593766"/>
            <a:ext cx="9646092" cy="5654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80"/>
              <a:buChar char="►"/>
            </a:pP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Fulbright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Research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and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Development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Program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6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3"/>
              </a:rPr>
              <a:t>http://www.fulbright.org.ua/uk/pages/35/faculty.html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DAAD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Стипендії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навчання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для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випускників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ВНЗ з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усіх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спеціальностей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6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4"/>
              </a:rPr>
              <a:t>https://www.daad-ukraine.org/uk/poshuk-stipendij/stypendialni-programy-dlya-ukrayiny/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Global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Undergraduate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Exchange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Program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(UGRAD)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6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5"/>
              </a:rPr>
              <a:t>https://ua.usembassy.gov/education-culture/exchange-programs/academic-exchanges/global-ugrad/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Traineeship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in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the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European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Commission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6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6"/>
              </a:rPr>
              <a:t>https://ec.europa.eu/stages/how-to-apply/who-can-apply_en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Study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visits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in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Gdynia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6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7"/>
              </a:rPr>
              <a:t>http://cwm.org.pl/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Study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Tours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to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dirty="0" err="1">
                <a:latin typeface="Cambria Math" pitchFamily="18" charset="0"/>
                <a:ea typeface="Cambria Math" pitchFamily="18" charset="0"/>
              </a:rPr>
              <a:t>Poland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>
                <a:latin typeface="Cambria Math" pitchFamily="18" charset="0"/>
                <a:ea typeface="Cambria Math" pitchFamily="18" charset="0"/>
              </a:rPr>
              <a:t>інформації</a:t>
            </a:r>
            <a:r>
              <a:rPr lang="ru-RU" sz="1600" dirty="0">
                <a:latin typeface="Cambria Math" pitchFamily="18" charset="0"/>
                <a:ea typeface="Cambria Math" pitchFamily="18" charset="0"/>
              </a:rPr>
              <a:t>: </a:t>
            </a:r>
            <a:r>
              <a:rPr lang="ru-RU" sz="1600" u="sng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hlinkClick r:id="rId8"/>
              </a:rPr>
              <a:t>http://www.studytours.pl/</a:t>
            </a:r>
            <a:endParaRPr sz="1600" dirty="0">
              <a:latin typeface="Cambria Math" pitchFamily="18" charset="0"/>
              <a:ea typeface="Cambria Math" pitchFamily="18" charset="0"/>
            </a:endParaRPr>
          </a:p>
          <a:p>
            <a:pPr marL="342900" lvl="0" indent="-2489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endParaRPr sz="16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Ион">
  <a:themeElements>
    <a:clrScheme name="Ион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</Words>
  <Application>Microsoft Office PowerPoint</Application>
  <PresentationFormat>Произвольный</PresentationFormat>
  <Paragraphs>83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Century Gothic</vt:lpstr>
      <vt:lpstr>Cambria Math</vt:lpstr>
      <vt:lpstr>Noto Sans Symbols</vt:lpstr>
      <vt:lpstr>Constantia</vt:lpstr>
      <vt:lpstr>Calibri</vt:lpstr>
      <vt:lpstr>Ион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education Internationalization and international cooperation in higher education institutions the Ministry of Internal Affairs of Ukraine sistem</dc:title>
  <dc:creator>Elmira Mamedova</dc:creator>
  <cp:lastModifiedBy>PK</cp:lastModifiedBy>
  <cp:revision>3</cp:revision>
  <dcterms:created xsi:type="dcterms:W3CDTF">2020-12-14T15:44:28Z</dcterms:created>
  <dcterms:modified xsi:type="dcterms:W3CDTF">2020-12-24T10:49:38Z</dcterms:modified>
</cp:coreProperties>
</file>