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46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0CA9DB-A245-4F8E-97F1-1FAAFE3432B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4749096-C717-4963-8B83-8EB85F97A3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Georgia" pitchFamily="18" charset="0"/>
              </a:rPr>
              <a:t>Метою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вивчення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навчальної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дисципліни</a:t>
            </a:r>
            <a:r>
              <a:rPr lang="ru-RU" dirty="0">
                <a:latin typeface="Georgia" pitchFamily="18" charset="0"/>
              </a:rPr>
              <a:t> «</a:t>
            </a:r>
            <a:r>
              <a:rPr lang="ru-RU" dirty="0" err="1">
                <a:latin typeface="Georgia" pitchFamily="18" charset="0"/>
              </a:rPr>
              <a:t>Теорія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» є </a:t>
            </a:r>
            <a:r>
              <a:rPr lang="ru-RU" dirty="0" err="1">
                <a:latin typeface="Georgia" pitchFamily="18" charset="0"/>
              </a:rPr>
              <a:t>опанування</a:t>
            </a:r>
            <a:r>
              <a:rPr lang="ru-RU" dirty="0">
                <a:latin typeface="Georgia" pitchFamily="18" charset="0"/>
              </a:rPr>
              <a:t> студентами </a:t>
            </a:r>
            <a:r>
              <a:rPr lang="ru-RU" dirty="0" err="1">
                <a:latin typeface="Georgia" pitchFamily="18" charset="0"/>
              </a:rPr>
              <a:t>знань</a:t>
            </a:r>
            <a:r>
              <a:rPr lang="ru-RU" dirty="0">
                <a:latin typeface="Georgia" pitchFamily="18" charset="0"/>
              </a:rPr>
              <a:t> про </a:t>
            </a:r>
            <a:r>
              <a:rPr lang="ru-RU" dirty="0" err="1">
                <a:latin typeface="Georgia" pitchFamily="18" charset="0"/>
              </a:rPr>
              <a:t>сучасні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теорії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їх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відмінності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класичних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теорій</a:t>
            </a:r>
            <a:r>
              <a:rPr lang="ru-RU" dirty="0">
                <a:latin typeface="Georgia" pitchFamily="18" charset="0"/>
              </a:rPr>
              <a:t>, та </a:t>
            </a:r>
            <a:r>
              <a:rPr lang="ru-RU" dirty="0" err="1">
                <a:latin typeface="Georgia" pitchFamily="18" charset="0"/>
              </a:rPr>
              <a:t>практичне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їх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застосування</a:t>
            </a:r>
            <a:r>
              <a:rPr lang="ru-RU" dirty="0">
                <a:latin typeface="Georgia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Теорія влади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544" y="188640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Психологічна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концепція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 К. Юнгом та З. Фрейдом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424936" cy="23762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Влада </a:t>
            </a:r>
            <a:r>
              <a:rPr lang="ru-RU" sz="2000" dirty="0">
                <a:latin typeface="Georgia" pitchFamily="18" charset="0"/>
              </a:rPr>
              <a:t>– </a:t>
            </a:r>
            <a:r>
              <a:rPr lang="ru-RU" sz="2000" dirty="0" err="1">
                <a:latin typeface="Georgia" pitchFamily="18" charset="0"/>
              </a:rPr>
              <a:t>це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поведінка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реальних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індивідів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витоки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влади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коріняться</a:t>
            </a:r>
            <a:r>
              <a:rPr lang="ru-RU" sz="2000" dirty="0">
                <a:latin typeface="Georgia" pitchFamily="18" charset="0"/>
              </a:rPr>
              <a:t> у </a:t>
            </a:r>
            <a:r>
              <a:rPr lang="ru-RU" sz="2000" dirty="0" err="1">
                <a:latin typeface="Georgia" pitchFamily="18" charset="0"/>
              </a:rPr>
              <a:t>свідомості</a:t>
            </a:r>
            <a:r>
              <a:rPr lang="ru-RU" sz="2000" dirty="0">
                <a:latin typeface="Georgia" pitchFamily="18" charset="0"/>
              </a:rPr>
              <a:t> та </a:t>
            </a:r>
            <a:r>
              <a:rPr lang="ru-RU" sz="2000" dirty="0" err="1">
                <a:latin typeface="Georgia" pitchFamily="18" charset="0"/>
              </a:rPr>
              <a:t>підсвідомості</a:t>
            </a:r>
            <a:r>
              <a:rPr lang="ru-RU" sz="2000" dirty="0">
                <a:latin typeface="Georgia" pitchFamily="18" charset="0"/>
              </a:rPr>
              <a:t> людей. </a:t>
            </a:r>
            <a:r>
              <a:rPr lang="ru-RU" sz="2000" dirty="0" err="1">
                <a:latin typeface="Georgia" pitchFamily="18" charset="0"/>
              </a:rPr>
              <a:t>Прагнення</a:t>
            </a:r>
            <a:r>
              <a:rPr lang="ru-RU" sz="2000" dirty="0">
                <a:latin typeface="Georgia" pitchFamily="18" charset="0"/>
              </a:rPr>
              <a:t> до </a:t>
            </a:r>
            <a:r>
              <a:rPr lang="ru-RU" sz="2000" dirty="0" err="1">
                <a:latin typeface="Georgia" pitchFamily="18" charset="0"/>
              </a:rPr>
              <a:t>влади</a:t>
            </a:r>
            <a:r>
              <a:rPr lang="ru-RU" sz="2000" dirty="0">
                <a:latin typeface="Georgia" pitchFamily="18" charset="0"/>
              </a:rPr>
              <a:t>, і особливо </a:t>
            </a:r>
            <a:r>
              <a:rPr lang="ru-RU" sz="2000" dirty="0" err="1">
                <a:latin typeface="Georgia" pitchFamily="18" charset="0"/>
              </a:rPr>
              <a:t>оволодіння</a:t>
            </a:r>
            <a:r>
              <a:rPr lang="ru-RU" sz="2000" dirty="0">
                <a:latin typeface="Georgia" pitchFamily="18" charset="0"/>
              </a:rPr>
              <a:t> нею, </a:t>
            </a:r>
            <a:r>
              <a:rPr lang="ru-RU" sz="2000" dirty="0" err="1">
                <a:latin typeface="Georgia" pitchFamily="18" charset="0"/>
              </a:rPr>
              <a:t>виконують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функції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суб'єктивної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компенсації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фізичної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або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духовної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неповноцінності</a:t>
            </a:r>
            <a:r>
              <a:rPr lang="ru-RU" sz="2000" dirty="0">
                <a:latin typeface="Georgia" pitchFamily="18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49" y="2708920"/>
            <a:ext cx="553382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230" y="0"/>
            <a:ext cx="7772400" cy="11430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Політична влада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58668"/>
            <a:ext cx="717362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2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881" y="-171400"/>
            <a:ext cx="7772400" cy="11430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Форми політичної влади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27984" y="1124744"/>
            <a:ext cx="4388024" cy="4824536"/>
          </a:xfrm>
        </p:spPr>
        <p:txBody>
          <a:bodyPr numCol="2"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монархія</a:t>
            </a:r>
            <a:r>
              <a:rPr lang="ru-RU" sz="1800" dirty="0" smtClean="0">
                <a:latin typeface="Georgia" pitchFamily="18" charset="0"/>
              </a:rPr>
              <a:t>;</a:t>
            </a: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тиранія</a:t>
            </a:r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dirty="0">
                <a:latin typeface="Georgia" pitchFamily="18" charset="0"/>
              </a:rPr>
              <a:t>(</a:t>
            </a:r>
            <a:r>
              <a:rPr lang="ru-RU" sz="1800" dirty="0" err="1">
                <a:latin typeface="Georgia" pitchFamily="18" charset="0"/>
              </a:rPr>
              <a:t>деспотія</a:t>
            </a:r>
            <a:r>
              <a:rPr lang="ru-RU" sz="1800" dirty="0" smtClean="0">
                <a:latin typeface="Georgia" pitchFamily="18" charset="0"/>
              </a:rPr>
              <a:t>);</a:t>
            </a: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аристократія</a:t>
            </a:r>
            <a:r>
              <a:rPr lang="ru-RU" sz="1800" dirty="0" smtClean="0">
                <a:latin typeface="Georgia" pitchFamily="18" charset="0"/>
              </a:rPr>
              <a:t>;</a:t>
            </a: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олігархія</a:t>
            </a:r>
            <a:r>
              <a:rPr lang="ru-RU" sz="1800" dirty="0" smtClean="0">
                <a:latin typeface="Georgia" pitchFamily="18" charset="0"/>
              </a:rPr>
              <a:t> </a:t>
            </a:r>
            <a:r>
              <a:rPr lang="ru-RU" sz="1800" dirty="0">
                <a:latin typeface="Georgia" pitchFamily="18" charset="0"/>
              </a:rPr>
              <a:t>(</a:t>
            </a:r>
            <a:r>
              <a:rPr lang="ru-RU" sz="1800" dirty="0" err="1">
                <a:latin typeface="Georgia" pitchFamily="18" charset="0"/>
              </a:rPr>
              <a:t>плутократія</a:t>
            </a:r>
            <a:r>
              <a:rPr lang="ru-RU" sz="1800" dirty="0">
                <a:latin typeface="Georgia" pitchFamily="18" charset="0"/>
              </a:rPr>
              <a:t>, </a:t>
            </a:r>
            <a:r>
              <a:rPr lang="ru-RU" sz="1800" dirty="0" err="1">
                <a:latin typeface="Georgia" pitchFamily="18" charset="0"/>
              </a:rPr>
              <a:t>тимократія</a:t>
            </a:r>
            <a:r>
              <a:rPr lang="ru-RU" sz="1800" dirty="0" smtClean="0">
                <a:latin typeface="Georgia" pitchFamily="18" charset="0"/>
              </a:rPr>
              <a:t>);</a:t>
            </a: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теократія</a:t>
            </a:r>
            <a:r>
              <a:rPr lang="ru-RU" sz="1800" dirty="0" smtClean="0">
                <a:latin typeface="Georgia" pitchFamily="18" charset="0"/>
              </a:rPr>
              <a:t>;</a:t>
            </a: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охлократія</a:t>
            </a:r>
            <a:r>
              <a:rPr lang="ru-RU" sz="1800" dirty="0" smtClean="0">
                <a:latin typeface="Georgia" pitchFamily="18" charset="0"/>
              </a:rPr>
              <a:t>;</a:t>
            </a: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1800" dirty="0" smtClean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1800" dirty="0" smtClean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1800" dirty="0" smtClean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демократія</a:t>
            </a:r>
            <a:r>
              <a:rPr lang="ru-RU" sz="1800" dirty="0" smtClean="0">
                <a:latin typeface="Georgia" pitchFamily="18" charset="0"/>
              </a:rPr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партократія</a:t>
            </a:r>
            <a:r>
              <a:rPr lang="ru-RU" sz="1800" dirty="0" smtClean="0">
                <a:latin typeface="Georgia" pitchFamily="18" charset="0"/>
              </a:rPr>
              <a:t>;</a:t>
            </a: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бюрократія</a:t>
            </a:r>
            <a:r>
              <a:rPr lang="ru-RU" sz="1800" dirty="0" smtClean="0">
                <a:latin typeface="Georgia" pitchFamily="18" charset="0"/>
              </a:rPr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технократія</a:t>
            </a:r>
            <a:r>
              <a:rPr lang="ru-RU" sz="1800" dirty="0" smtClean="0">
                <a:latin typeface="Georgia" pitchFamily="18" charset="0"/>
              </a:rPr>
              <a:t>;</a:t>
            </a: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меритократія</a:t>
            </a:r>
            <a:r>
              <a:rPr lang="ru-RU" sz="1800" dirty="0" smtClean="0">
                <a:latin typeface="Georgia" pitchFamily="18" charset="0"/>
              </a:rPr>
              <a:t>;</a:t>
            </a: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автократія</a:t>
            </a:r>
            <a:r>
              <a:rPr lang="ru-RU" sz="1800" dirty="0" smtClean="0">
                <a:latin typeface="Georgia" pitchFamily="18" charset="0"/>
              </a:rPr>
              <a:t>;</a:t>
            </a:r>
            <a:endParaRPr lang="ru-RU" sz="18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800" dirty="0" err="1" smtClean="0">
                <a:latin typeface="Georgia" pitchFamily="18" charset="0"/>
              </a:rPr>
              <a:t>анархія</a:t>
            </a:r>
            <a:r>
              <a:rPr lang="ru-RU" sz="1800" dirty="0" smtClean="0">
                <a:latin typeface="Georgia" pitchFamily="18" charset="0"/>
              </a:rPr>
              <a:t>.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9117" r="3264" b="5112"/>
          <a:stretch/>
        </p:blipFill>
        <p:spPr bwMode="auto">
          <a:xfrm rot="21209613">
            <a:off x="737119" y="1082328"/>
            <a:ext cx="2656817" cy="3031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36" y="4254112"/>
            <a:ext cx="3112295" cy="235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98" y="4222134"/>
            <a:ext cx="2886865" cy="2384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6" y="-243408"/>
            <a:ext cx="7772400" cy="11430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Влада в карикатурах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9"/>
          <a:stretch/>
        </p:blipFill>
        <p:spPr bwMode="auto">
          <a:xfrm>
            <a:off x="512377" y="1161581"/>
            <a:ext cx="3408459" cy="5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8896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Політика</a:t>
            </a:r>
            <a:r>
              <a:rPr lang="ru-RU" dirty="0" smtClean="0">
                <a:latin typeface="Georgia" pitchFamily="18" charset="0"/>
              </a:rPr>
              <a:t> часто </a:t>
            </a:r>
            <a:r>
              <a:rPr lang="ru-RU" dirty="0" err="1" smtClean="0">
                <a:latin typeface="Georgia" pitchFamily="18" charset="0"/>
              </a:rPr>
              <a:t>стає</a:t>
            </a:r>
            <a:r>
              <a:rPr lang="ru-RU" dirty="0" smtClean="0">
                <a:latin typeface="Georgia" pitchFamily="18" charset="0"/>
              </a:rPr>
              <a:t> темою </a:t>
            </a:r>
            <a:r>
              <a:rPr lang="ru-RU" dirty="0" err="1" smtClean="0">
                <a:latin typeface="Georgia" pitchFamily="18" charset="0"/>
              </a:rPr>
              <a:t>жартів</a:t>
            </a:r>
            <a:r>
              <a:rPr lang="ru-RU" dirty="0" smtClean="0">
                <a:latin typeface="Georgia" pitchFamily="18" charset="0"/>
              </a:rPr>
              <a:t>, і </a:t>
            </a:r>
            <a:r>
              <a:rPr lang="ru-RU" dirty="0" err="1" smtClean="0">
                <a:latin typeface="Georgia" pitchFamily="18" charset="0"/>
              </a:rPr>
              <a:t>це</a:t>
            </a:r>
            <a:r>
              <a:rPr lang="ru-RU" dirty="0" smtClean="0">
                <a:latin typeface="Georgia" pitchFamily="18" charset="0"/>
              </a:rPr>
              <a:t> не дивно: </a:t>
            </a:r>
            <a:r>
              <a:rPr lang="ru-RU" dirty="0" err="1" smtClean="0">
                <a:latin typeface="Georgia" pitchFamily="18" charset="0"/>
              </a:rPr>
              <a:t>сприймати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її</a:t>
            </a:r>
            <a:r>
              <a:rPr lang="ru-RU" dirty="0" smtClean="0">
                <a:latin typeface="Georgia" pitchFamily="18" charset="0"/>
              </a:rPr>
              <a:t> без </a:t>
            </a:r>
            <a:r>
              <a:rPr lang="ru-RU" dirty="0" err="1" smtClean="0">
                <a:latin typeface="Georgia" pitchFamily="18" charset="0"/>
              </a:rPr>
              <a:t>гумору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іноді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справді</a:t>
            </a:r>
            <a:r>
              <a:rPr lang="ru-RU" dirty="0" smtClean="0">
                <a:latin typeface="Georgia" pitchFamily="18" charset="0"/>
              </a:rPr>
              <a:t> складно.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"/>
          <a:stretch/>
        </p:blipFill>
        <p:spPr bwMode="auto">
          <a:xfrm>
            <a:off x="4360020" y="2092036"/>
            <a:ext cx="4280876" cy="465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3992" r="5857" b="29286"/>
          <a:stretch/>
        </p:blipFill>
        <p:spPr bwMode="auto">
          <a:xfrm>
            <a:off x="282138" y="620688"/>
            <a:ext cx="8446288" cy="424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Результати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вивчення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навчальної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дисципліни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Теорія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9335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err="1" smtClean="0">
                <a:latin typeface="Georgia" pitchFamily="18" charset="0"/>
              </a:rPr>
              <a:t>Згідно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з </a:t>
            </a:r>
            <a:r>
              <a:rPr lang="ru-RU" b="1" dirty="0" err="1">
                <a:latin typeface="Georgia" pitchFamily="18" charset="0"/>
              </a:rPr>
              <a:t>вимогами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освітньої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програми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здобувачі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вищої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освіти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повинні</a:t>
            </a:r>
            <a:r>
              <a:rPr lang="ru-RU" b="1" dirty="0">
                <a:latin typeface="Georgia" pitchFamily="18" charset="0"/>
              </a:rPr>
              <a:t> знати: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Базові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поняття</a:t>
            </a:r>
            <a:r>
              <a:rPr lang="ru-RU" dirty="0">
                <a:latin typeface="Georgia" pitchFamily="18" charset="0"/>
              </a:rPr>
              <a:t> “дискурс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” і </a:t>
            </a:r>
            <a:r>
              <a:rPr lang="ru-RU" dirty="0" err="1">
                <a:latin typeface="Georgia" pitchFamily="18" charset="0"/>
              </a:rPr>
              <a:t>способи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їх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операціоналізації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Основні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концептуальні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підходи</a:t>
            </a:r>
            <a:r>
              <a:rPr lang="ru-RU" dirty="0">
                <a:latin typeface="Georgia" pitchFamily="18" charset="0"/>
              </a:rPr>
              <a:t> до </a:t>
            </a:r>
            <a:r>
              <a:rPr lang="ru-RU" dirty="0" err="1">
                <a:latin typeface="Georgia" pitchFamily="18" charset="0"/>
              </a:rPr>
              <a:t>інтерпретації</a:t>
            </a:r>
            <a:r>
              <a:rPr lang="ru-RU" dirty="0">
                <a:latin typeface="Georgia" pitchFamily="18" charset="0"/>
              </a:rPr>
              <a:t> феномена </a:t>
            </a:r>
            <a:r>
              <a:rPr lang="ru-RU" dirty="0" err="1">
                <a:latin typeface="Georgia" pitchFamily="18" charset="0"/>
              </a:rPr>
              <a:t>влади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err="1" smtClean="0">
                <a:latin typeface="Georgia" pitchFamily="18" charset="0"/>
              </a:rPr>
              <a:t>Теоретичні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перспективи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напрями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вивченні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політичної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влади</a:t>
            </a:r>
            <a:r>
              <a:rPr lang="ru-RU" dirty="0" smtClean="0">
                <a:latin typeface="Georgia" pitchFamily="18" charset="0"/>
              </a:rPr>
              <a:t>  (</a:t>
            </a:r>
            <a:r>
              <a:rPr lang="ru-RU" dirty="0" err="1" smtClean="0">
                <a:latin typeface="Georgia" pitchFamily="18" charset="0"/>
              </a:rPr>
              <a:t>елітизм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плюралізм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корпоративізм</a:t>
            </a:r>
            <a:r>
              <a:rPr lang="ru-RU" dirty="0">
                <a:latin typeface="Georgia" pitchFamily="18" charset="0"/>
              </a:rPr>
              <a:t>, марксизм і </a:t>
            </a:r>
            <a:r>
              <a:rPr lang="ru-RU" dirty="0" err="1">
                <a:latin typeface="Georgia" pitchFamily="18" charset="0"/>
              </a:rPr>
              <a:t>ін</a:t>
            </a:r>
            <a:r>
              <a:rPr lang="ru-RU" dirty="0">
                <a:latin typeface="Georgia" pitchFamily="18" charset="0"/>
              </a:rPr>
              <a:t>.);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Когнітивні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моделі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що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використовуються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вивченні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політичної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Специфіку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і </a:t>
            </a:r>
            <a:r>
              <a:rPr lang="ru-RU" dirty="0" err="1">
                <a:latin typeface="Georgia" pitchFamily="18" charset="0"/>
              </a:rPr>
              <a:t>особливості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окремих</a:t>
            </a:r>
            <a:r>
              <a:rPr lang="ru-RU" dirty="0">
                <a:latin typeface="Georgia" pitchFamily="18" charset="0"/>
              </a:rPr>
              <a:t> форм </a:t>
            </a:r>
            <a:r>
              <a:rPr lang="ru-RU" dirty="0" err="1">
                <a:latin typeface="Georgia" pitchFamily="18" charset="0"/>
              </a:rPr>
              <a:t>політичної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 err="1" smtClean="0">
                <a:latin typeface="Georgia" pitchFamily="18" charset="0"/>
              </a:rPr>
              <a:t>українському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суспільстві</a:t>
            </a:r>
            <a:r>
              <a:rPr lang="ru-RU" dirty="0">
                <a:latin typeface="Georgia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Сутність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і </a:t>
            </a:r>
            <a:r>
              <a:rPr lang="ru-RU" dirty="0" err="1">
                <a:latin typeface="Georgia" pitchFamily="18" charset="0"/>
              </a:rPr>
              <a:t>принципи</a:t>
            </a:r>
            <a:r>
              <a:rPr lang="ru-RU" dirty="0">
                <a:latin typeface="Georgia" pitchFamily="18" charset="0"/>
              </a:rPr>
              <a:t> державного </a:t>
            </a:r>
            <a:r>
              <a:rPr lang="ru-RU" dirty="0" err="1">
                <a:latin typeface="Georgia" pitchFamily="18" charset="0"/>
              </a:rPr>
              <a:t>управління</a:t>
            </a:r>
            <a:r>
              <a:rPr lang="ru-RU" dirty="0">
                <a:latin typeface="Georgia" pitchFamily="18" charset="0"/>
              </a:rPr>
              <a:t> як </a:t>
            </a:r>
            <a:r>
              <a:rPr lang="ru-RU" dirty="0" err="1">
                <a:latin typeface="Georgia" pitchFamily="18" charset="0"/>
              </a:rPr>
              <a:t>форми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реалізації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політичної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7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124744"/>
            <a:ext cx="7772400" cy="4572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latin typeface="Georgia" pitchFamily="18" charset="0"/>
              </a:rPr>
              <a:t>Здобувачі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вищої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освіти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повинні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вміти</a:t>
            </a:r>
            <a:r>
              <a:rPr lang="ru-RU" b="1" dirty="0">
                <a:latin typeface="Georgia" pitchFamily="18" charset="0"/>
              </a:rPr>
              <a:t>:</a:t>
            </a:r>
          </a:p>
          <a:p>
            <a:pPr algn="ctr"/>
            <a:r>
              <a:rPr lang="ru-RU" dirty="0" err="1" smtClean="0">
                <a:latin typeface="Georgia" pitchFamily="18" charset="0"/>
              </a:rPr>
              <a:t>Аналізувати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та </a:t>
            </a:r>
            <a:r>
              <a:rPr lang="ru-RU" dirty="0" err="1">
                <a:latin typeface="Georgia" pitchFamily="18" charset="0"/>
              </a:rPr>
              <a:t>інтерпретувати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явище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 з </a:t>
            </a:r>
            <a:r>
              <a:rPr lang="ru-RU" dirty="0" err="1">
                <a:latin typeface="Georgia" pitchFamily="18" charset="0"/>
              </a:rPr>
              <a:t>позиції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різних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наукових</a:t>
            </a:r>
            <a:r>
              <a:rPr lang="ru-RU" dirty="0" smtClean="0">
                <a:latin typeface="Georgia" pitchFamily="18" charset="0"/>
              </a:rPr>
              <a:t> парадигм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err="1" smtClean="0">
                <a:latin typeface="Georgia" pitchFamily="18" charset="0"/>
              </a:rPr>
              <a:t>Виявляти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особливості</a:t>
            </a:r>
            <a:r>
              <a:rPr lang="ru-RU" dirty="0">
                <a:latin typeface="Georgia" pitchFamily="18" charset="0"/>
              </a:rPr>
              <a:t> феномена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 в </a:t>
            </a:r>
            <a:r>
              <a:rPr lang="ru-RU" dirty="0" err="1">
                <a:latin typeface="Georgia" pitchFamily="18" charset="0"/>
              </a:rPr>
              <a:t>наукових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підходах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різних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учених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err="1" smtClean="0">
                <a:latin typeface="Georgia" pitchFamily="18" charset="0"/>
              </a:rPr>
              <a:t>Екстраполювати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теоретичні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конструкти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стосовно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явища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на </a:t>
            </a:r>
            <a:r>
              <a:rPr lang="ru-RU" dirty="0" err="1" smtClean="0">
                <a:latin typeface="Georgia" pitchFamily="18" charset="0"/>
              </a:rPr>
              <a:t>сучасні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суспільні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реалії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err="1" smtClean="0">
                <a:latin typeface="Georgia" pitchFamily="18" charset="0"/>
              </a:rPr>
              <a:t>Окреслювати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сутність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специфіку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політичної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 на </a:t>
            </a:r>
            <a:r>
              <a:rPr lang="ru-RU" dirty="0" smtClean="0">
                <a:latin typeface="Georgia" pitchFamily="18" charset="0"/>
              </a:rPr>
              <a:t>теоретичному </a:t>
            </a:r>
            <a:r>
              <a:rPr lang="ru-RU" dirty="0" err="1" smtClean="0">
                <a:latin typeface="Georgia" pitchFamily="18" charset="0"/>
              </a:rPr>
              <a:t>рівні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і в практичному </a:t>
            </a:r>
            <a:r>
              <a:rPr lang="ru-RU" dirty="0" err="1">
                <a:latin typeface="Georgia" pitchFamily="18" charset="0"/>
              </a:rPr>
              <a:t>вимірі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err="1" smtClean="0">
                <a:latin typeface="Georgia" pitchFamily="18" charset="0"/>
              </a:rPr>
              <a:t>Характеризувати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особливості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політичної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 в </a:t>
            </a:r>
            <a:r>
              <a:rPr lang="ru-RU" dirty="0" err="1">
                <a:latin typeface="Georgia" pitchFamily="18" charset="0"/>
              </a:rPr>
              <a:t>сучасній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Україні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err="1" smtClean="0">
                <a:latin typeface="Georgia" pitchFamily="18" charset="0"/>
              </a:rPr>
              <a:t>Аналізувати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і </a:t>
            </a:r>
            <a:r>
              <a:rPr lang="ru-RU" dirty="0" err="1">
                <a:latin typeface="Georgia" pitchFamily="18" charset="0"/>
              </a:rPr>
              <a:t>оцінювати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сутність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принципи</a:t>
            </a:r>
            <a:r>
              <a:rPr lang="ru-RU" dirty="0">
                <a:latin typeface="Georgia" pitchFamily="18" charset="0"/>
              </a:rPr>
              <a:t> державного </a:t>
            </a:r>
            <a:r>
              <a:rPr lang="ru-RU" dirty="0" err="1">
                <a:latin typeface="Georgia" pitchFamily="18" charset="0"/>
              </a:rPr>
              <a:t>управління</a:t>
            </a:r>
            <a:r>
              <a:rPr lang="ru-RU" dirty="0">
                <a:latin typeface="Georgia" pitchFamily="18" charset="0"/>
              </a:rPr>
              <a:t> на прикладному </a:t>
            </a:r>
            <a:r>
              <a:rPr lang="ru-RU" dirty="0" err="1" smtClean="0">
                <a:latin typeface="Georgia" pitchFamily="18" charset="0"/>
              </a:rPr>
              <a:t>рівні</a:t>
            </a: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0500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Програма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навчальної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дисципліни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96855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100" b="1" dirty="0">
                <a:latin typeface="Georgia" pitchFamily="18" charset="0"/>
              </a:rPr>
              <a:t>ТЕМА 1.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Теорія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влади</a:t>
            </a:r>
            <a:r>
              <a:rPr lang="ru-RU" sz="2100" dirty="0">
                <a:latin typeface="Georgia" pitchFamily="18" charset="0"/>
              </a:rPr>
              <a:t> як наука, </a:t>
            </a:r>
            <a:r>
              <a:rPr lang="ru-RU" sz="2100" dirty="0" err="1">
                <a:latin typeface="Georgia" pitchFamily="18" charset="0"/>
              </a:rPr>
              <a:t>загальна</a:t>
            </a:r>
            <a:r>
              <a:rPr lang="ru-RU" sz="2100" dirty="0">
                <a:latin typeface="Georgia" pitchFamily="18" charset="0"/>
              </a:rPr>
              <a:t> система </a:t>
            </a:r>
            <a:r>
              <a:rPr lang="ru-RU" sz="2100" dirty="0" err="1" smtClean="0">
                <a:latin typeface="Georgia" pitchFamily="18" charset="0"/>
              </a:rPr>
              <a:t>влади</a:t>
            </a:r>
            <a:endParaRPr lang="ru-RU" sz="2100" dirty="0" smtClean="0">
              <a:latin typeface="Georgia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2100" b="1" dirty="0" smtClean="0">
                <a:latin typeface="Georgia" pitchFamily="18" charset="0"/>
              </a:rPr>
              <a:t>ТЕМА </a:t>
            </a:r>
            <a:r>
              <a:rPr lang="ru-RU" sz="2100" b="1" dirty="0">
                <a:latin typeface="Georgia" pitchFamily="18" charset="0"/>
              </a:rPr>
              <a:t>2.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Історія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становлення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теорії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влади</a:t>
            </a:r>
            <a:r>
              <a:rPr lang="ru-RU" sz="2100" dirty="0">
                <a:latin typeface="Georgia" pitchFamily="18" charset="0"/>
              </a:rPr>
              <a:t> як </a:t>
            </a:r>
            <a:r>
              <a:rPr lang="ru-RU" sz="2100" dirty="0" smtClean="0">
                <a:latin typeface="Georgia" pitchFamily="18" charset="0"/>
              </a:rPr>
              <a:t>науки</a:t>
            </a:r>
          </a:p>
          <a:p>
            <a:pPr algn="ctr">
              <a:buFont typeface="Wingdings" pitchFamily="2" charset="2"/>
              <a:buChar char="q"/>
            </a:pPr>
            <a:r>
              <a:rPr lang="ru-RU" sz="2100" b="1" dirty="0" smtClean="0">
                <a:latin typeface="Georgia" pitchFamily="18" charset="0"/>
              </a:rPr>
              <a:t>ТЕМА </a:t>
            </a:r>
            <a:r>
              <a:rPr lang="ru-RU" sz="2100" b="1" dirty="0">
                <a:latin typeface="Georgia" pitchFamily="18" charset="0"/>
              </a:rPr>
              <a:t>3.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Класичні</a:t>
            </a:r>
            <a:r>
              <a:rPr lang="ru-RU" sz="2100" dirty="0">
                <a:latin typeface="Georgia" pitchFamily="18" charset="0"/>
              </a:rPr>
              <a:t> і </a:t>
            </a:r>
            <a:r>
              <a:rPr lang="ru-RU" sz="2100" dirty="0" err="1">
                <a:latin typeface="Georgia" pitchFamily="18" charset="0"/>
              </a:rPr>
              <a:t>сучасні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концепції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влади</a:t>
            </a:r>
            <a:r>
              <a:rPr lang="ru-RU" sz="2100" dirty="0">
                <a:latin typeface="Georgia" pitchFamily="18" charset="0"/>
              </a:rPr>
              <a:t>: </a:t>
            </a:r>
            <a:r>
              <a:rPr lang="ru-RU" sz="2100" dirty="0" err="1">
                <a:latin typeface="Georgia" pitchFamily="18" charset="0"/>
              </a:rPr>
              <a:t>порівняльний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аналіз</a:t>
            </a:r>
            <a:endParaRPr lang="ru-RU" sz="21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2100" b="1" dirty="0" smtClean="0">
                <a:latin typeface="Georgia" pitchFamily="18" charset="0"/>
              </a:rPr>
              <a:t>ТЕМА </a:t>
            </a:r>
            <a:r>
              <a:rPr lang="ru-RU" sz="2100" b="1" dirty="0">
                <a:latin typeface="Georgia" pitchFamily="18" charset="0"/>
              </a:rPr>
              <a:t>4.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Реляціоністські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концепції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влади</a:t>
            </a:r>
            <a:endParaRPr lang="ru-RU" sz="21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2100" b="1" dirty="0" smtClean="0">
                <a:latin typeface="Georgia" pitchFamily="18" charset="0"/>
              </a:rPr>
              <a:t>ТЕМА </a:t>
            </a:r>
            <a:r>
              <a:rPr lang="ru-RU" sz="2100" b="1" dirty="0">
                <a:latin typeface="Georgia" pitchFamily="18" charset="0"/>
              </a:rPr>
              <a:t>5.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Системні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концепції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влади</a:t>
            </a:r>
            <a:endParaRPr lang="ru-RU" sz="21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2100" b="1" dirty="0" smtClean="0">
                <a:latin typeface="Georgia" pitchFamily="18" charset="0"/>
              </a:rPr>
              <a:t>ТЕМА </a:t>
            </a:r>
            <a:r>
              <a:rPr lang="ru-RU" sz="2100" b="1" dirty="0">
                <a:latin typeface="Georgia" pitchFamily="18" charset="0"/>
              </a:rPr>
              <a:t>6.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Психологічні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концепції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влади</a:t>
            </a:r>
            <a:endParaRPr lang="ru-RU" sz="21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2100" b="1" dirty="0" smtClean="0">
                <a:latin typeface="Georgia" pitchFamily="18" charset="0"/>
              </a:rPr>
              <a:t>ТЕМА </a:t>
            </a:r>
            <a:r>
              <a:rPr lang="ru-RU" sz="2100" b="1" dirty="0">
                <a:latin typeface="Georgia" pitchFamily="18" charset="0"/>
              </a:rPr>
              <a:t>7.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Плюралістичний</a:t>
            </a:r>
            <a:r>
              <a:rPr lang="ru-RU" sz="2100" dirty="0">
                <a:latin typeface="Georgia" pitchFamily="18" charset="0"/>
              </a:rPr>
              <a:t> та </a:t>
            </a:r>
            <a:r>
              <a:rPr lang="ru-RU" sz="2100" dirty="0" err="1">
                <a:latin typeface="Georgia" pitchFamily="18" charset="0"/>
              </a:rPr>
              <a:t>елітистистський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підходи</a:t>
            </a:r>
            <a:r>
              <a:rPr lang="ru-RU" sz="2100" dirty="0">
                <a:latin typeface="Georgia" pitchFamily="18" charset="0"/>
              </a:rPr>
              <a:t> до </a:t>
            </a:r>
            <a:r>
              <a:rPr lang="ru-RU" sz="2100" dirty="0" err="1">
                <a:latin typeface="Georgia" pitchFamily="18" charset="0"/>
              </a:rPr>
              <a:t>розуміння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влади</a:t>
            </a:r>
            <a:r>
              <a:rPr lang="ru-RU" sz="2100" dirty="0">
                <a:latin typeface="Georgia" pitchFamily="18" charset="0"/>
              </a:rPr>
              <a:t> у </a:t>
            </a:r>
            <a:r>
              <a:rPr lang="ru-RU" sz="2100" dirty="0" err="1">
                <a:latin typeface="Georgia" pitchFamily="18" charset="0"/>
              </a:rPr>
              <a:t>сучасному</a:t>
            </a:r>
            <a:r>
              <a:rPr lang="ru-RU" sz="2100" dirty="0">
                <a:latin typeface="Georgia" pitchFamily="18" charset="0"/>
              </a:rPr>
              <a:t> демократичному </a:t>
            </a:r>
            <a:r>
              <a:rPr lang="ru-RU" sz="2100" dirty="0" err="1">
                <a:latin typeface="Georgia" pitchFamily="18" charset="0"/>
              </a:rPr>
              <a:t>суспільстві</a:t>
            </a:r>
            <a:r>
              <a:rPr lang="ru-RU" sz="2100" dirty="0">
                <a:latin typeface="Georgia" pitchFamily="18" charset="0"/>
              </a:rPr>
              <a:t> </a:t>
            </a:r>
          </a:p>
          <a:p>
            <a:pPr algn="ctr">
              <a:buFont typeface="Wingdings" pitchFamily="2" charset="2"/>
              <a:buChar char="q"/>
            </a:pPr>
            <a:r>
              <a:rPr lang="ru-RU" sz="2100" b="1" dirty="0" smtClean="0">
                <a:latin typeface="Georgia" pitchFamily="18" charset="0"/>
              </a:rPr>
              <a:t>ТЕМА </a:t>
            </a:r>
            <a:r>
              <a:rPr lang="ru-RU" sz="2100" b="1" dirty="0">
                <a:latin typeface="Georgia" pitchFamily="18" charset="0"/>
              </a:rPr>
              <a:t>8</a:t>
            </a:r>
            <a:r>
              <a:rPr lang="ru-RU" sz="2100" b="1" dirty="0" smtClean="0">
                <a:latin typeface="Georgia" pitchFamily="18" charset="0"/>
              </a:rPr>
              <a:t>.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Політична</a:t>
            </a:r>
            <a:r>
              <a:rPr lang="ru-RU" sz="2100" dirty="0" smtClean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влада</a:t>
            </a:r>
            <a:r>
              <a:rPr lang="ru-RU" sz="2100" dirty="0">
                <a:latin typeface="Georgia" pitchFamily="18" charset="0"/>
              </a:rPr>
              <a:t> та </a:t>
            </a:r>
            <a:r>
              <a:rPr lang="ru-RU" sz="2100" dirty="0" err="1">
                <a:latin typeface="Georgia" pitchFamily="18" charset="0"/>
              </a:rPr>
              <a:t>її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 smtClean="0">
                <a:latin typeface="Georgia" pitchFamily="18" charset="0"/>
              </a:rPr>
              <a:t>форми</a:t>
            </a:r>
            <a:endParaRPr lang="ru-RU" sz="2100" dirty="0">
              <a:latin typeface="Georgia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2100" b="1" dirty="0" smtClean="0">
                <a:latin typeface="Georgia" pitchFamily="18" charset="0"/>
              </a:rPr>
              <a:t>ТЕМА </a:t>
            </a:r>
            <a:r>
              <a:rPr lang="ru-RU" sz="2100" b="1" dirty="0">
                <a:latin typeface="Georgia" pitchFamily="18" charset="0"/>
              </a:rPr>
              <a:t>9.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Класичні</a:t>
            </a:r>
            <a:r>
              <a:rPr lang="ru-RU" sz="2100" dirty="0">
                <a:latin typeface="Georgia" pitchFamily="18" charset="0"/>
              </a:rPr>
              <a:t> і </a:t>
            </a:r>
            <a:r>
              <a:rPr lang="ru-RU" sz="2100" dirty="0" err="1">
                <a:latin typeface="Georgia" pitchFamily="18" charset="0"/>
              </a:rPr>
              <a:t>сучасні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теорії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політичної</a:t>
            </a:r>
            <a:r>
              <a:rPr lang="ru-RU" sz="2100" dirty="0">
                <a:latin typeface="Georgia" pitchFamily="18" charset="0"/>
              </a:rPr>
              <a:t> </a:t>
            </a:r>
            <a:r>
              <a:rPr lang="ru-RU" sz="2100" dirty="0" err="1">
                <a:latin typeface="Georgia" pitchFamily="18" charset="0"/>
              </a:rPr>
              <a:t>влади</a:t>
            </a:r>
            <a:endParaRPr lang="ru-RU" sz="21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548680"/>
            <a:ext cx="7632848" cy="5706710"/>
          </a:xfrm>
        </p:spPr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Влада </a:t>
            </a:r>
            <a:r>
              <a:rPr lang="ru-RU" dirty="0">
                <a:latin typeface="Georgia" pitchFamily="18" charset="0"/>
              </a:rPr>
              <a:t>— </a:t>
            </a:r>
            <a:r>
              <a:rPr lang="ru-RU" dirty="0" err="1">
                <a:latin typeface="Georgia" pitchFamily="18" charset="0"/>
              </a:rPr>
              <a:t>здатність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можливість</a:t>
            </a:r>
            <a:r>
              <a:rPr lang="ru-RU" dirty="0">
                <a:latin typeface="Georgia" pitchFamily="18" charset="0"/>
              </a:rPr>
              <a:t> того, </a:t>
            </a:r>
            <a:r>
              <a:rPr lang="ru-RU" dirty="0" err="1">
                <a:latin typeface="Georgia" pitchFamily="18" charset="0"/>
              </a:rPr>
              <a:t>хто</a:t>
            </a:r>
            <a:r>
              <a:rPr lang="ru-RU" dirty="0">
                <a:latin typeface="Georgia" pitchFamily="18" charset="0"/>
              </a:rPr>
              <a:t> нею </a:t>
            </a:r>
            <a:r>
              <a:rPr lang="ru-RU" dirty="0" err="1">
                <a:latin typeface="Georgia" pitchFamily="18" charset="0"/>
              </a:rPr>
              <a:t>володіє</a:t>
            </a:r>
            <a:r>
              <a:rPr lang="ru-RU" dirty="0">
                <a:latin typeface="Georgia" pitchFamily="18" charset="0"/>
              </a:rPr>
              <a:t>, за </a:t>
            </a:r>
            <a:r>
              <a:rPr lang="ru-RU" dirty="0" err="1">
                <a:latin typeface="Georgia" pitchFamily="18" charset="0"/>
              </a:rPr>
              <a:t>допомогою</a:t>
            </a:r>
            <a:r>
              <a:rPr lang="ru-RU" dirty="0">
                <a:latin typeface="Georgia" pitchFamily="18" charset="0"/>
              </a:rPr>
              <a:t> авторитету, </a:t>
            </a:r>
            <a:r>
              <a:rPr lang="ru-RU" dirty="0" err="1" smtClean="0">
                <a:latin typeface="Georgia" pitchFamily="18" charset="0"/>
              </a:rPr>
              <a:t>заохочення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і </a:t>
            </a:r>
            <a:r>
              <a:rPr lang="ru-RU" dirty="0" smtClean="0">
                <a:latin typeface="Georgia" pitchFamily="18" charset="0"/>
              </a:rPr>
              <a:t>примусу </a:t>
            </a:r>
            <a:r>
              <a:rPr lang="ru-RU" dirty="0" err="1">
                <a:latin typeface="Georgia" pitchFamily="18" charset="0"/>
              </a:rPr>
              <a:t>впливати</a:t>
            </a:r>
            <a:r>
              <a:rPr lang="ru-RU" dirty="0">
                <a:latin typeface="Georgia" pitchFamily="18" charset="0"/>
              </a:rPr>
              <a:t> на </a:t>
            </a:r>
            <a:r>
              <a:rPr lang="ru-RU" dirty="0" err="1">
                <a:latin typeface="Georgia" pitchFamily="18" charset="0"/>
              </a:rPr>
              <a:t>дії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інших</a:t>
            </a:r>
            <a:r>
              <a:rPr lang="ru-RU" dirty="0">
                <a:latin typeface="Georgia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50" y="1888355"/>
            <a:ext cx="7278974" cy="440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222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Реляційні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теорії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20311"/>
            <a:ext cx="3888431" cy="4861017"/>
          </a:xfrm>
        </p:spPr>
        <p:txBody>
          <a:bodyPr/>
          <a:lstStyle/>
          <a:p>
            <a:r>
              <a:rPr lang="ru-RU" i="1" dirty="0" err="1">
                <a:latin typeface="Georgia" pitchFamily="18" charset="0"/>
              </a:rPr>
              <a:t>Теорії</a:t>
            </a:r>
            <a:r>
              <a:rPr lang="ru-RU" i="1" dirty="0">
                <a:latin typeface="Georgia" pitchFamily="18" charset="0"/>
              </a:rPr>
              <a:t> опору </a:t>
            </a:r>
            <a:r>
              <a:rPr lang="ru-RU" dirty="0" err="1" smtClean="0">
                <a:latin typeface="Georgia" pitchFamily="18" charset="0"/>
              </a:rPr>
              <a:t>розглядають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владу</a:t>
            </a:r>
            <a:r>
              <a:rPr lang="ru-RU" dirty="0">
                <a:latin typeface="Georgia" pitchFamily="18" charset="0"/>
              </a:rPr>
              <a:t> як </a:t>
            </a:r>
            <a:r>
              <a:rPr lang="ru-RU" dirty="0" err="1">
                <a:latin typeface="Georgia" pitchFamily="18" charset="0"/>
              </a:rPr>
              <a:t>ставлення</a:t>
            </a:r>
            <a:r>
              <a:rPr lang="ru-RU" dirty="0">
                <a:latin typeface="Georgia" pitchFamily="18" charset="0"/>
              </a:rPr>
              <a:t>, у </a:t>
            </a:r>
            <a:r>
              <a:rPr lang="ru-RU" dirty="0" err="1">
                <a:latin typeface="Georgia" pitchFamily="18" charset="0"/>
              </a:rPr>
              <a:t>якому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суб’єкт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пригнічує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опір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об’єкта</a:t>
            </a:r>
            <a:r>
              <a:rPr lang="ru-RU" dirty="0">
                <a:latin typeface="Georgia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0"/>
          <a:stretch/>
        </p:blipFill>
        <p:spPr bwMode="auto">
          <a:xfrm>
            <a:off x="6012159" y="1291482"/>
            <a:ext cx="2780903" cy="3345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91124"/>
            <a:ext cx="2658798" cy="362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9992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7864" y="404664"/>
            <a:ext cx="5540151" cy="61926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i="1" dirty="0" err="1">
                <a:latin typeface="Georgia" pitchFamily="18" charset="0"/>
              </a:rPr>
              <a:t>Теорія</a:t>
            </a:r>
            <a:r>
              <a:rPr lang="ru-RU" i="1" dirty="0">
                <a:latin typeface="Georgia" pitchFamily="18" charset="0"/>
              </a:rPr>
              <a:t> </a:t>
            </a:r>
            <a:r>
              <a:rPr lang="ru-RU" i="1" dirty="0" err="1">
                <a:latin typeface="Georgia" pitchFamily="18" charset="0"/>
              </a:rPr>
              <a:t>обміну</a:t>
            </a:r>
            <a:r>
              <a:rPr lang="ru-RU" i="1" dirty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трактують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владу</a:t>
            </a:r>
            <a:r>
              <a:rPr lang="ru-RU" dirty="0">
                <a:latin typeface="Georgia" pitchFamily="18" charset="0"/>
              </a:rPr>
              <a:t> як </a:t>
            </a:r>
            <a:r>
              <a:rPr lang="ru-RU" dirty="0" err="1">
                <a:latin typeface="Georgia" pitchFamily="18" charset="0"/>
              </a:rPr>
              <a:t>ситуацію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обміну</a:t>
            </a:r>
            <a:r>
              <a:rPr lang="ru-RU" dirty="0">
                <a:latin typeface="Georgia" pitchFamily="18" charset="0"/>
              </a:rPr>
              <a:t> ресурсами, </a:t>
            </a:r>
            <a:r>
              <a:rPr lang="ru-RU" dirty="0" err="1">
                <a:latin typeface="Georgia" pitchFamily="18" charset="0"/>
              </a:rPr>
              <a:t>що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розподілені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нерівномірно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Залишки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ресурсів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можуть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трансформуватися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владу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r"/>
            <a:endParaRPr lang="uk-UA" dirty="0">
              <a:latin typeface="Georgia" pitchFamily="18" charset="0"/>
            </a:endParaRPr>
          </a:p>
          <a:p>
            <a:pPr algn="r"/>
            <a:endParaRPr lang="uk-UA" dirty="0" smtClean="0">
              <a:latin typeface="Georgia" pitchFamily="18" charset="0"/>
            </a:endParaRPr>
          </a:p>
          <a:p>
            <a:pPr algn="r"/>
            <a:endParaRPr lang="uk-UA" dirty="0">
              <a:latin typeface="Georgia" pitchFamily="18" charset="0"/>
            </a:endParaRPr>
          </a:p>
          <a:p>
            <a:pPr algn="r"/>
            <a:endParaRPr lang="uk-UA" dirty="0" smtClean="0">
              <a:latin typeface="Georgia" pitchFamily="18" charset="0"/>
            </a:endParaRPr>
          </a:p>
          <a:p>
            <a:pPr algn="r"/>
            <a:r>
              <a:rPr lang="ru-RU" b="1" i="1" dirty="0" err="1">
                <a:latin typeface="Georgia" pitchFamily="18" charset="0"/>
              </a:rPr>
              <a:t>Пітер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Мікаел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Блау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(1918-2002) - австро-</a:t>
            </a:r>
            <a:r>
              <a:rPr lang="ru-RU" dirty="0" err="1">
                <a:latin typeface="Georgia" pitchFamily="18" charset="0"/>
              </a:rPr>
              <a:t>американський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соціолог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учень</a:t>
            </a:r>
            <a:r>
              <a:rPr lang="ru-RU" dirty="0">
                <a:latin typeface="Georgia" pitchFamily="18" charset="0"/>
              </a:rPr>
              <a:t> Дж. </a:t>
            </a:r>
            <a:r>
              <a:rPr lang="ru-RU" dirty="0" err="1">
                <a:latin typeface="Georgia" pitchFamily="18" charset="0"/>
              </a:rPr>
              <a:t>Хоманса</a:t>
            </a:r>
            <a:r>
              <a:rPr lang="ru-RU" dirty="0">
                <a:latin typeface="Georgia" pitchFamily="18" charset="0"/>
              </a:rPr>
              <a:t>, Президент </a:t>
            </a:r>
            <a:r>
              <a:rPr lang="ru-RU" dirty="0" err="1">
                <a:latin typeface="Georgia" pitchFamily="18" charset="0"/>
              </a:rPr>
              <a:t>Американської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соціологічної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асоціації</a:t>
            </a:r>
            <a:r>
              <a:rPr lang="ru-RU" dirty="0">
                <a:latin typeface="Georgia" pitchFamily="18" charset="0"/>
              </a:rPr>
              <a:t> в 1973-1974 </a:t>
            </a:r>
            <a:r>
              <a:rPr lang="ru-RU" dirty="0" err="1">
                <a:latin typeface="Georgia" pitchFamily="18" charset="0"/>
              </a:rPr>
              <a:t>рр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Його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варіант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теорії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соціального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обміну</a:t>
            </a:r>
            <a:r>
              <a:rPr lang="ru-RU" dirty="0">
                <a:latin typeface="Georgia" pitchFamily="18" charset="0"/>
              </a:rPr>
              <a:t> представлений у </a:t>
            </a:r>
            <a:r>
              <a:rPr lang="ru-RU" dirty="0" err="1">
                <a:latin typeface="Georgia" pitchFamily="18" charset="0"/>
              </a:rPr>
              <a:t>працях</a:t>
            </a:r>
            <a:r>
              <a:rPr lang="ru-RU" dirty="0">
                <a:latin typeface="Georgia" pitchFamily="18" charset="0"/>
              </a:rPr>
              <a:t> "</a:t>
            </a:r>
            <a:r>
              <a:rPr lang="ru-RU" dirty="0" err="1">
                <a:latin typeface="Georgia" pitchFamily="18" charset="0"/>
              </a:rPr>
              <a:t>Динаміка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бюрократії</a:t>
            </a:r>
            <a:r>
              <a:rPr lang="ru-RU" dirty="0">
                <a:latin typeface="Georgia" pitchFamily="18" charset="0"/>
              </a:rPr>
              <a:t>" (1955), "</a:t>
            </a:r>
            <a:r>
              <a:rPr lang="ru-RU" dirty="0" err="1">
                <a:latin typeface="Georgia" pitchFamily="18" charset="0"/>
              </a:rPr>
              <a:t>Обмін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влада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соціальному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житті</a:t>
            </a:r>
            <a:r>
              <a:rPr lang="ru-RU" dirty="0">
                <a:latin typeface="Georgia" pitchFamily="18" charset="0"/>
              </a:rPr>
              <a:t>" (1964).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96752"/>
            <a:ext cx="3153635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4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492480" cy="2736304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i="1" dirty="0" err="1" smtClean="0">
                <a:latin typeface="Georgia" pitchFamily="18" charset="0"/>
              </a:rPr>
              <a:t>Теорія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>
                <a:latin typeface="Georgia" pitchFamily="18" charset="0"/>
              </a:rPr>
              <a:t>розділу</a:t>
            </a:r>
            <a:r>
              <a:rPr lang="ru-RU" i="1" dirty="0">
                <a:latin typeface="Georgia" pitchFamily="18" charset="0"/>
              </a:rPr>
              <a:t> сфер </a:t>
            </a:r>
            <a:r>
              <a:rPr lang="ru-RU" i="1" dirty="0" err="1" smtClean="0">
                <a:latin typeface="Georgia" pitchFamily="18" charset="0"/>
              </a:rPr>
              <a:t>впливу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– </a:t>
            </a:r>
            <a:r>
              <a:rPr lang="ru-RU" dirty="0" err="1">
                <a:latin typeface="Georgia" pitchFamily="18" charset="0"/>
              </a:rPr>
              <a:t>влада</a:t>
            </a:r>
            <a:r>
              <a:rPr lang="ru-RU" dirty="0">
                <a:latin typeface="Georgia" pitchFamily="18" charset="0"/>
              </a:rPr>
              <a:t> – </a:t>
            </a:r>
            <a:r>
              <a:rPr lang="ru-RU" dirty="0" err="1">
                <a:latin typeface="Georgia" pitchFamily="18" charset="0"/>
              </a:rPr>
              <a:t>це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взаємодія</a:t>
            </a:r>
            <a:r>
              <a:rPr lang="ru-RU" dirty="0">
                <a:latin typeface="Georgia" pitchFamily="18" charset="0"/>
              </a:rPr>
              <a:t>, у </a:t>
            </a:r>
            <a:r>
              <a:rPr lang="ru-RU" dirty="0" err="1">
                <a:latin typeface="Georgia" pitchFamily="18" charset="0"/>
              </a:rPr>
              <a:t>якій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учасники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періодично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міняються</a:t>
            </a:r>
            <a:r>
              <a:rPr lang="ru-RU" dirty="0">
                <a:latin typeface="Georgia" pitchFamily="18" charset="0"/>
              </a:rPr>
              <a:t> ролями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Д. Ронг, автор </a:t>
            </a:r>
            <a:r>
              <a:rPr lang="ru-RU" dirty="0" err="1">
                <a:latin typeface="Georgia" pitchFamily="18" charset="0"/>
              </a:rPr>
              <a:t>теорії</a:t>
            </a:r>
            <a:r>
              <a:rPr lang="ru-RU" dirty="0">
                <a:latin typeface="Georgia" pitchFamily="18" charset="0"/>
              </a:rPr>
              <a:t> "</a:t>
            </a:r>
            <a:r>
              <a:rPr lang="ru-RU" dirty="0" err="1">
                <a:latin typeface="Georgia" pitchFamily="18" charset="0"/>
              </a:rPr>
              <a:t>розподілу</a:t>
            </a:r>
            <a:r>
              <a:rPr lang="ru-RU" dirty="0">
                <a:latin typeface="Georgia" pitchFamily="18" charset="0"/>
              </a:rPr>
              <a:t> зон </a:t>
            </a:r>
            <a:r>
              <a:rPr lang="ru-RU" dirty="0" err="1">
                <a:latin typeface="Georgia" pitchFamily="18" charset="0"/>
              </a:rPr>
              <a:t>впливу</a:t>
            </a:r>
            <a:r>
              <a:rPr lang="ru-RU" dirty="0">
                <a:latin typeface="Georgia" pitchFamily="18" charset="0"/>
              </a:rPr>
              <a:t>", </a:t>
            </a:r>
            <a:r>
              <a:rPr lang="ru-RU" dirty="0" err="1">
                <a:latin typeface="Georgia" pitchFamily="18" charset="0"/>
              </a:rPr>
              <a:t>вважає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що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системі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відносин</a:t>
            </a:r>
            <a:r>
              <a:rPr lang="ru-RU" dirty="0">
                <a:latin typeface="Georgia" pitchFamily="18" charset="0"/>
              </a:rPr>
              <a:t> особи </a:t>
            </a:r>
            <a:r>
              <a:rPr lang="ru-RU" dirty="0" err="1">
                <a:latin typeface="Georgia" pitchFamily="18" charset="0"/>
              </a:rPr>
              <a:t>постійно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обмінюються</a:t>
            </a:r>
            <a:r>
              <a:rPr lang="ru-RU" dirty="0">
                <a:latin typeface="Georgia" pitchFamily="18" charset="0"/>
              </a:rPr>
              <a:t> ролями — </a:t>
            </a:r>
            <a:r>
              <a:rPr lang="ru-RU" dirty="0" err="1">
                <a:latin typeface="Georgia" pitchFamily="18" charset="0"/>
              </a:rPr>
              <a:t>володар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влади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її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об'єкт</a:t>
            </a:r>
            <a:r>
              <a:rPr lang="ru-RU" dirty="0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17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243408"/>
            <a:ext cx="7772400" cy="11430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Системна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концепція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71791"/>
              </p:ext>
            </p:extLst>
          </p:nvPr>
        </p:nvGraphicFramePr>
        <p:xfrm>
          <a:off x="755576" y="1124744"/>
          <a:ext cx="7776864" cy="491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304256"/>
                <a:gridCol w="3240360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Georgia" pitchFamily="18" charset="0"/>
                        </a:rPr>
                        <a:t>Макропідхід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Georgia" pitchFamily="18" charset="0"/>
                        </a:rPr>
                        <a:t>Мезопідхід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Georgia" pitchFamily="18" charset="0"/>
                        </a:rPr>
                        <a:t>Мікропідхід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Влада як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властивість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або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атрибут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макросоціальних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систем (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Талкот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Парсонс</a:t>
                      </a:r>
                      <a:r>
                        <a:rPr lang="ru-RU" dirty="0" smtClean="0">
                          <a:latin typeface="Georgia" pitchFamily="18" charset="0"/>
                        </a:rPr>
                        <a:t>, Д.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Істон</a:t>
                      </a:r>
                      <a:r>
                        <a:rPr lang="ru-RU" dirty="0" smtClean="0">
                          <a:latin typeface="Georgia" pitchFamily="18" charset="0"/>
                        </a:rPr>
                        <a:t>). Вона є способом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організації</a:t>
                      </a:r>
                      <a:r>
                        <a:rPr lang="ru-RU" dirty="0" smtClean="0">
                          <a:latin typeface="Georgia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посередником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у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політичній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системі</a:t>
                      </a:r>
                      <a:r>
                        <a:rPr lang="ru-RU" dirty="0" smtClean="0">
                          <a:latin typeface="Georgia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умовою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її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виживання</a:t>
                      </a:r>
                      <a:r>
                        <a:rPr lang="ru-RU" dirty="0" smtClean="0">
                          <a:latin typeface="Georgia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засобом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прийняття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рішень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і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розподілу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цінностей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itchFamily="18" charset="0"/>
                        </a:rPr>
                        <a:t>Влада на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рівні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конкретних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систем —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сім'ї</a:t>
                      </a:r>
                      <a:r>
                        <a:rPr lang="ru-RU" dirty="0" smtClean="0">
                          <a:latin typeface="Georgia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виробничих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груп</a:t>
                      </a:r>
                      <a:r>
                        <a:rPr lang="ru-RU" dirty="0" smtClean="0">
                          <a:latin typeface="Georgia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організацій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(М.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Кроз'є</a:t>
                      </a:r>
                      <a:r>
                        <a:rPr lang="ru-RU" dirty="0" smtClean="0">
                          <a:latin typeface="Georgia" pitchFamily="18" charset="0"/>
                        </a:rPr>
                        <a:t>). Влада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аналізується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у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співвідношенні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з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підсистемами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суспільства</a:t>
                      </a:r>
                      <a:r>
                        <a:rPr lang="ru-RU" dirty="0" smtClean="0">
                          <a:latin typeface="Georgia" pitchFamily="18" charset="0"/>
                        </a:rPr>
                        <a:t>, з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його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організаційними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структурами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Georgia" pitchFamily="18" charset="0"/>
                        </a:rPr>
                        <a:t>влада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як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взаємодія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індивідів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у рамках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специфічної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соціальної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системи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(Т. Кларк, М.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Роджерс</a:t>
                      </a:r>
                      <a:r>
                        <a:rPr lang="ru-RU" dirty="0" smtClean="0">
                          <a:latin typeface="Georgia" pitchFamily="18" charset="0"/>
                        </a:rPr>
                        <a:t>).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Суб'єктом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влади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є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передусім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особа,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дії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якої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є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визначальними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у рамках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певної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соціальної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системи</a:t>
                      </a:r>
                      <a:r>
                        <a:rPr lang="ru-RU" dirty="0" smtClean="0">
                          <a:latin typeface="Georgia" pitchFamily="18" charset="0"/>
                        </a:rPr>
                        <a:t>.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Зверненням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до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аналізу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вертикального і горизонтального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зрізів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влади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стверджується</a:t>
                      </a:r>
                      <a:r>
                        <a:rPr lang="ru-RU" dirty="0" smtClean="0">
                          <a:latin typeface="Georgia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що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роль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індивіда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в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суспільстві</a:t>
                      </a:r>
                      <a:r>
                        <a:rPr lang="ru-RU" dirty="0" smtClean="0">
                          <a:latin typeface="Georgia" pitchFamily="18" charset="0"/>
                        </a:rPr>
                        <a:t>, в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мікросистемі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визначає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його</a:t>
                      </a:r>
                      <a:r>
                        <a:rPr lang="ru-RU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Georgia" pitchFamily="18" charset="0"/>
                        </a:rPr>
                        <a:t>владу</a:t>
                      </a:r>
                      <a:r>
                        <a:rPr lang="ru-RU" dirty="0" smtClean="0">
                          <a:latin typeface="Georgia" pitchFamily="18" charset="0"/>
                        </a:rPr>
                        <a:t>.</a:t>
                      </a:r>
                    </a:p>
                    <a:p>
                      <a:pPr algn="ctr"/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776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134</TotalTime>
  <Words>643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Теорія влади</vt:lpstr>
      <vt:lpstr>        Результати вивчення навчальної дисципліни «Теорія влади» </vt:lpstr>
      <vt:lpstr>Презентация PowerPoint</vt:lpstr>
      <vt:lpstr>Програма навчальної дисципліни</vt:lpstr>
      <vt:lpstr>Презентация PowerPoint</vt:lpstr>
      <vt:lpstr>Реляційні теорії влади </vt:lpstr>
      <vt:lpstr>Презентация PowerPoint</vt:lpstr>
      <vt:lpstr>Презентация PowerPoint</vt:lpstr>
      <vt:lpstr>Системна концепція влади</vt:lpstr>
      <vt:lpstr>Психологічна концепція влади за К. Юнгом та З. Фрейдом </vt:lpstr>
      <vt:lpstr>Політична влада</vt:lpstr>
      <vt:lpstr>Форми політичної влади</vt:lpstr>
      <vt:lpstr>Влада в карикатурах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влади</dc:title>
  <dc:creator>Windows User</dc:creator>
  <cp:lastModifiedBy>Пользователь Windows</cp:lastModifiedBy>
  <cp:revision>11</cp:revision>
  <dcterms:created xsi:type="dcterms:W3CDTF">2020-11-30T16:25:38Z</dcterms:created>
  <dcterms:modified xsi:type="dcterms:W3CDTF">2020-12-01T10:10:42Z</dcterms:modified>
</cp:coreProperties>
</file>