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60" r:id="rId3"/>
    <p:sldId id="278" r:id="rId4"/>
    <p:sldId id="257" r:id="rId5"/>
    <p:sldId id="273" r:id="rId6"/>
    <p:sldId id="261" r:id="rId7"/>
    <p:sldId id="276" r:id="rId8"/>
    <p:sldId id="262" r:id="rId9"/>
    <p:sldId id="288" r:id="rId10"/>
    <p:sldId id="281" r:id="rId11"/>
    <p:sldId id="268" r:id="rId12"/>
    <p:sldId id="269" r:id="rId13"/>
    <p:sldId id="271" r:id="rId14"/>
    <p:sldId id="264" r:id="rId15"/>
    <p:sldId id="266" r:id="rId16"/>
    <p:sldId id="267" r:id="rId17"/>
    <p:sldId id="270" r:id="rId18"/>
    <p:sldId id="272" r:id="rId19"/>
    <p:sldId id="274" r:id="rId20"/>
    <p:sldId id="263" r:id="rId21"/>
    <p:sldId id="259" r:id="rId22"/>
    <p:sldId id="283" r:id="rId23"/>
    <p:sldId id="275" r:id="rId24"/>
    <p:sldId id="258" r:id="rId25"/>
    <p:sldId id="291" r:id="rId26"/>
    <p:sldId id="277" r:id="rId27"/>
    <p:sldId id="279" r:id="rId28"/>
    <p:sldId id="295" r:id="rId29"/>
    <p:sldId id="280" r:id="rId30"/>
    <p:sldId id="265" r:id="rId31"/>
    <p:sldId id="286" r:id="rId32"/>
    <p:sldId id="284" r:id="rId33"/>
    <p:sldId id="282" r:id="rId34"/>
    <p:sldId id="285" r:id="rId35"/>
    <p:sldId id="287" r:id="rId36"/>
    <p:sldId id="289" r:id="rId37"/>
    <p:sldId id="290" r:id="rId38"/>
    <p:sldId id="292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2AA8B7B7-F8FB-479A-8F36-B7A70C4454F1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60967E1D-E0FA-49E5-812B-12F9AFF129C1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462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8B7B7-F8FB-479A-8F36-B7A70C4454F1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67E1D-E0FA-49E5-812B-12F9AFF129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605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8B7B7-F8FB-479A-8F36-B7A70C4454F1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67E1D-E0FA-49E5-812B-12F9AFF129C1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4847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8B7B7-F8FB-479A-8F36-B7A70C4454F1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67E1D-E0FA-49E5-812B-12F9AFF129C1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228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8B7B7-F8FB-479A-8F36-B7A70C4454F1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67E1D-E0FA-49E5-812B-12F9AFF129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519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8B7B7-F8FB-479A-8F36-B7A70C4454F1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67E1D-E0FA-49E5-812B-12F9AFF129C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86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8B7B7-F8FB-479A-8F36-B7A70C4454F1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67E1D-E0FA-49E5-812B-12F9AFF129C1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711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8B7B7-F8FB-479A-8F36-B7A70C4454F1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67E1D-E0FA-49E5-812B-12F9AFF129C1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437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8B7B7-F8FB-479A-8F36-B7A70C4454F1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67E1D-E0FA-49E5-812B-12F9AFF129C1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406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8B7B7-F8FB-479A-8F36-B7A70C4454F1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67E1D-E0FA-49E5-812B-12F9AFF129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836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8B7B7-F8FB-479A-8F36-B7A70C4454F1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67E1D-E0FA-49E5-812B-12F9AFF129C1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3753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8B7B7-F8FB-479A-8F36-B7A70C4454F1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67E1D-E0FA-49E5-812B-12F9AFF129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010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8B7B7-F8FB-479A-8F36-B7A70C4454F1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67E1D-E0FA-49E5-812B-12F9AFF129C1}" type="slidenum">
              <a:rPr lang="ru-RU" smtClean="0"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1629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8B7B7-F8FB-479A-8F36-B7A70C4454F1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67E1D-E0FA-49E5-812B-12F9AFF129C1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4193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8B7B7-F8FB-479A-8F36-B7A70C4454F1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67E1D-E0FA-49E5-812B-12F9AFF129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134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8B7B7-F8FB-479A-8F36-B7A70C4454F1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67E1D-E0FA-49E5-812B-12F9AFF129C1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641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8B7B7-F8FB-479A-8F36-B7A70C4454F1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67E1D-E0FA-49E5-812B-12F9AFF129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812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AA8B7B7-F8FB-479A-8F36-B7A70C4454F1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0967E1D-E0FA-49E5-812B-12F9AFF129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030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62652" y="2321004"/>
            <a:ext cx="4973156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500" b="1" dirty="0" err="1">
                <a:ln/>
                <a:solidFill>
                  <a:schemeClr val="accent3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Нові</a:t>
            </a:r>
            <a:r>
              <a:rPr lang="ru-RU" sz="4500" b="1" dirty="0">
                <a:ln/>
                <a:solidFill>
                  <a:schemeClr val="accent3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ru-RU" sz="4500" b="1" dirty="0" err="1">
                <a:ln/>
                <a:solidFill>
                  <a:schemeClr val="accent3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надходження</a:t>
            </a:r>
            <a:endParaRPr lang="ru-RU" sz="4500" b="1" dirty="0">
              <a:ln/>
              <a:solidFill>
                <a:schemeClr val="accent3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28581" y="3082751"/>
            <a:ext cx="5307227" cy="154657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до </a:t>
            </a:r>
            <a:r>
              <a:rPr lang="ru-RU" sz="2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бібліотеки</a:t>
            </a:r>
            <a:r>
              <a:rPr lang="ru-RU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</a:p>
          <a:p>
            <a:pPr algn="ctr"/>
            <a:r>
              <a:rPr lang="ru-RU" sz="2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Дніпропетровського</a:t>
            </a:r>
            <a:r>
              <a:rPr lang="ru-RU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</a:p>
          <a:p>
            <a:pPr algn="ctr"/>
            <a:r>
              <a:rPr lang="ru-RU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державного </a:t>
            </a:r>
            <a:r>
              <a:rPr lang="ru-RU" sz="2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університету</a:t>
            </a:r>
            <a:r>
              <a:rPr lang="ru-RU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</a:p>
          <a:p>
            <a:pPr algn="ctr"/>
            <a:r>
              <a:rPr lang="ru-RU" sz="2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внутрішніх</a:t>
            </a:r>
            <a:r>
              <a:rPr lang="ru-RU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ru-RU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справ</a:t>
            </a:r>
            <a:endParaRPr lang="ru-RU" sz="2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0867914"/>
      </p:ext>
    </p:extLst>
  </p:cSld>
  <p:clrMapOvr>
    <a:masterClrMapping/>
  </p:clrMapOvr>
  <p:transition spd="slow" advClick="0" advTm="3000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41755" y="1238335"/>
            <a:ext cx="4681362" cy="1028700"/>
          </a:xfrm>
        </p:spPr>
        <p:txBody>
          <a:bodyPr>
            <a:noAutofit/>
          </a:bodyPr>
          <a:lstStyle/>
          <a:p>
            <a:r>
              <a:rPr lang="ru-RU" sz="1800" b="1" dirty="0" err="1"/>
              <a:t>Міщенко</a:t>
            </a:r>
            <a:r>
              <a:rPr lang="ru-RU" sz="1800" b="1" dirty="0"/>
              <a:t> А.Б. </a:t>
            </a:r>
            <a:r>
              <a:rPr lang="ru-RU" sz="1800" b="1" dirty="0" err="1" smtClean="0"/>
              <a:t>Політологія</a:t>
            </a:r>
            <a:r>
              <a:rPr lang="ru-RU" sz="1800" b="1" dirty="0" smtClean="0"/>
              <a:t> </a:t>
            </a:r>
            <a:r>
              <a:rPr lang="ru-RU" sz="1800" b="1" dirty="0"/>
              <a:t>: </a:t>
            </a:r>
            <a:r>
              <a:rPr lang="ru-RU" sz="1800" b="1" dirty="0" err="1"/>
              <a:t>навч</a:t>
            </a:r>
            <a:r>
              <a:rPr lang="ru-RU" sz="1800" b="1" dirty="0"/>
              <a:t>. </a:t>
            </a:r>
            <a:r>
              <a:rPr lang="ru-RU" sz="1800" b="1" dirty="0" err="1"/>
              <a:t>посіб</a:t>
            </a:r>
            <a:r>
              <a:rPr lang="ru-RU" sz="1800" b="1" dirty="0"/>
              <a:t>. / А. Б. </a:t>
            </a:r>
            <a:r>
              <a:rPr lang="ru-RU" sz="1800" b="1" dirty="0" err="1" smtClean="0"/>
              <a:t>Міщенко</a:t>
            </a:r>
            <a:r>
              <a:rPr lang="ru-RU" sz="1800" b="1" dirty="0" smtClean="0"/>
              <a:t>. </a:t>
            </a:r>
            <a:r>
              <a:rPr lang="ru-RU" sz="1800" b="1" dirty="0"/>
              <a:t>- </a:t>
            </a:r>
            <a:r>
              <a:rPr lang="ru-RU" sz="1800" b="1" dirty="0" err="1"/>
              <a:t>Київ</a:t>
            </a:r>
            <a:r>
              <a:rPr lang="ru-RU" sz="1800" b="1" dirty="0"/>
              <a:t> : </a:t>
            </a:r>
            <a:r>
              <a:rPr lang="ru-RU" sz="1800" b="1" dirty="0" err="1"/>
              <a:t>Видавництво</a:t>
            </a:r>
            <a:r>
              <a:rPr lang="ru-RU" sz="1800" b="1" dirty="0"/>
              <a:t> </a:t>
            </a:r>
            <a:r>
              <a:rPr lang="ru-RU" sz="1800" b="1" dirty="0" err="1"/>
              <a:t>Ліра</a:t>
            </a:r>
            <a:r>
              <a:rPr lang="ru-RU" sz="1800" b="1" dirty="0"/>
              <a:t>-К, </a:t>
            </a:r>
            <a:r>
              <a:rPr lang="ru-RU" sz="1800" b="1" dirty="0" smtClean="0"/>
              <a:t>2021. </a:t>
            </a:r>
            <a:r>
              <a:rPr lang="ru-RU" sz="1800" b="1" dirty="0"/>
              <a:t>- 102 с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636489" y="3082581"/>
            <a:ext cx="4681362" cy="1371600"/>
          </a:xfrm>
        </p:spPr>
        <p:txBody>
          <a:bodyPr>
            <a:noAutofit/>
          </a:bodyPr>
          <a:lstStyle/>
          <a:p>
            <a:pPr indent="457200" algn="just"/>
            <a:r>
              <a:rPr lang="ru-RU" sz="1400" dirty="0" err="1"/>
              <a:t>Посібник</a:t>
            </a:r>
            <a:r>
              <a:rPr lang="ru-RU" sz="1400" dirty="0"/>
              <a:t> </a:t>
            </a:r>
            <a:r>
              <a:rPr lang="ru-RU" sz="1400" dirty="0" err="1"/>
              <a:t>містить</a:t>
            </a:r>
            <a:r>
              <a:rPr lang="ru-RU" sz="1400" dirty="0"/>
              <a:t> </a:t>
            </a:r>
            <a:r>
              <a:rPr lang="ru-RU" sz="1400" dirty="0" err="1"/>
              <a:t>систематизований</a:t>
            </a:r>
            <a:r>
              <a:rPr lang="ru-RU" sz="1400" dirty="0"/>
              <a:t> </a:t>
            </a:r>
            <a:r>
              <a:rPr lang="ru-RU" sz="1400" dirty="0" err="1"/>
              <a:t>виклад</a:t>
            </a:r>
            <a:r>
              <a:rPr lang="ru-RU" sz="1400" dirty="0"/>
              <a:t> </a:t>
            </a:r>
            <a:r>
              <a:rPr lang="ru-RU" sz="1400" dirty="0" err="1"/>
              <a:t>найважливіших</a:t>
            </a:r>
            <a:r>
              <a:rPr lang="ru-RU" sz="1400" dirty="0"/>
              <a:t> </a:t>
            </a:r>
            <a:r>
              <a:rPr lang="ru-RU" sz="1400" dirty="0" err="1"/>
              <a:t>явищ</a:t>
            </a:r>
            <a:r>
              <a:rPr lang="ru-RU" sz="1400" dirty="0"/>
              <a:t> та </a:t>
            </a:r>
            <a:r>
              <a:rPr lang="ru-RU" sz="1400" dirty="0" err="1"/>
              <a:t>процесів</a:t>
            </a:r>
            <a:r>
              <a:rPr lang="ru-RU" sz="1400" dirty="0"/>
              <a:t> у </a:t>
            </a:r>
            <a:r>
              <a:rPr lang="ru-RU" sz="1400" dirty="0" err="1"/>
              <a:t>сфері</a:t>
            </a:r>
            <a:r>
              <a:rPr lang="ru-RU" sz="1400" dirty="0"/>
              <a:t> </a:t>
            </a:r>
            <a:r>
              <a:rPr lang="ru-RU" sz="1400" dirty="0" err="1"/>
              <a:t>політичної</a:t>
            </a:r>
            <a:r>
              <a:rPr lang="ru-RU" sz="1400" dirty="0"/>
              <a:t> науки та прикладного </a:t>
            </a:r>
            <a:r>
              <a:rPr lang="ru-RU" sz="1400" dirty="0" err="1"/>
              <a:t>політологічного</a:t>
            </a:r>
            <a:r>
              <a:rPr lang="ru-RU" sz="1400" dirty="0"/>
              <a:t> </a:t>
            </a:r>
            <a:r>
              <a:rPr lang="ru-RU" sz="1400" dirty="0" err="1"/>
              <a:t>знання</a:t>
            </a:r>
            <a:r>
              <a:rPr lang="ru-RU" sz="1400" dirty="0"/>
              <a:t> з </a:t>
            </a:r>
            <a:r>
              <a:rPr lang="ru-RU" sz="1400" dirty="0" err="1"/>
              <a:t>урахуванням</a:t>
            </a:r>
            <a:r>
              <a:rPr lang="ru-RU" sz="1400" dirty="0"/>
              <a:t> </a:t>
            </a:r>
            <a:r>
              <a:rPr lang="ru-RU" sz="1400" dirty="0" smtClean="0"/>
              <a:t>теоретико-</a:t>
            </a:r>
            <a:r>
              <a:rPr lang="ru-RU" sz="1400" dirty="0" err="1" smtClean="0"/>
              <a:t>методолічних</a:t>
            </a:r>
            <a:r>
              <a:rPr lang="ru-RU" sz="1400" dirty="0" smtClean="0"/>
              <a:t> </a:t>
            </a:r>
            <a:r>
              <a:rPr lang="ru-RU" sz="1400" dirty="0" err="1"/>
              <a:t>доробків</a:t>
            </a:r>
            <a:r>
              <a:rPr lang="ru-RU" sz="1400" dirty="0"/>
              <a:t> </a:t>
            </a:r>
            <a:r>
              <a:rPr lang="ru-RU" sz="1400" dirty="0" err="1"/>
              <a:t>вітчизняних</a:t>
            </a:r>
            <a:r>
              <a:rPr lang="ru-RU" sz="1400" dirty="0"/>
              <a:t> та </a:t>
            </a:r>
            <a:r>
              <a:rPr lang="ru-RU" sz="1400" dirty="0" err="1"/>
              <a:t>зарубіжних</a:t>
            </a:r>
            <a:r>
              <a:rPr lang="ru-RU" sz="1400" dirty="0"/>
              <a:t> </a:t>
            </a:r>
            <a:r>
              <a:rPr lang="ru-RU" sz="1400" dirty="0" err="1"/>
              <a:t>вчених</a:t>
            </a:r>
            <a:r>
              <a:rPr lang="ru-RU" sz="1400" dirty="0"/>
              <a:t>. </a:t>
            </a:r>
          </a:p>
          <a:p>
            <a:pPr indent="457200" algn="just"/>
            <a:r>
              <a:rPr lang="ru-RU" sz="1400" dirty="0" err="1"/>
              <a:t>Навчальний</a:t>
            </a:r>
            <a:r>
              <a:rPr lang="ru-RU" sz="1400" dirty="0"/>
              <a:t> </a:t>
            </a:r>
            <a:r>
              <a:rPr lang="ru-RU" sz="1400" dirty="0" err="1"/>
              <a:t>посібник</a:t>
            </a:r>
            <a:r>
              <a:rPr lang="ru-RU" sz="1400" dirty="0"/>
              <a:t> рекомендовано для </a:t>
            </a:r>
            <a:r>
              <a:rPr lang="ru-RU" sz="1400" dirty="0" err="1"/>
              <a:t>студентів</a:t>
            </a:r>
            <a:r>
              <a:rPr lang="ru-RU" sz="1400" dirty="0"/>
              <a:t> </a:t>
            </a:r>
            <a:r>
              <a:rPr lang="ru-RU" sz="1400" dirty="0" err="1"/>
              <a:t>усіх</a:t>
            </a:r>
            <a:r>
              <a:rPr lang="ru-RU" sz="1400" dirty="0"/>
              <a:t> </a:t>
            </a:r>
            <a:r>
              <a:rPr lang="ru-RU" sz="1400" dirty="0" err="1"/>
              <a:t>спеціальностей</a:t>
            </a:r>
            <a:r>
              <a:rPr lang="ru-RU" sz="1400" dirty="0"/>
              <a:t> </a:t>
            </a:r>
            <a:r>
              <a:rPr lang="ru-RU" sz="1400" dirty="0" err="1"/>
              <a:t>вищих</a:t>
            </a:r>
            <a:r>
              <a:rPr lang="ru-RU" sz="1400" dirty="0"/>
              <a:t> </a:t>
            </a:r>
            <a:r>
              <a:rPr lang="ru-RU" sz="1400" dirty="0" err="1" smtClean="0"/>
              <a:t>навчальних</a:t>
            </a:r>
            <a:r>
              <a:rPr lang="ru-RU" sz="1400" dirty="0" smtClean="0"/>
              <a:t> </a:t>
            </a:r>
            <a:r>
              <a:rPr lang="ru-RU" sz="1400" dirty="0" err="1"/>
              <a:t>закладів</a:t>
            </a:r>
            <a:r>
              <a:rPr lang="ru-RU" sz="1400" dirty="0"/>
              <a:t> та </a:t>
            </a:r>
            <a:r>
              <a:rPr lang="ru-RU" sz="1400" dirty="0" err="1"/>
              <a:t>тим</a:t>
            </a:r>
            <a:r>
              <a:rPr lang="ru-RU" sz="1400" dirty="0"/>
              <a:t>, </a:t>
            </a:r>
            <a:r>
              <a:rPr lang="ru-RU" sz="1400" dirty="0" err="1"/>
              <a:t>хто</a:t>
            </a:r>
            <a:r>
              <a:rPr lang="ru-RU" sz="1400" dirty="0"/>
              <a:t> </a:t>
            </a:r>
            <a:r>
              <a:rPr lang="ru-RU" sz="1400" dirty="0" err="1"/>
              <a:t>переймається</a:t>
            </a:r>
            <a:r>
              <a:rPr lang="ru-RU" sz="1400" dirty="0"/>
              <a:t> й </a:t>
            </a:r>
            <a:r>
              <a:rPr lang="ru-RU" sz="1400" dirty="0" err="1"/>
              <a:t>цікавиться</a:t>
            </a:r>
            <a:r>
              <a:rPr lang="ru-RU" sz="1400" dirty="0"/>
              <a:t> </a:t>
            </a:r>
            <a:r>
              <a:rPr lang="ru-RU" sz="1400" dirty="0" err="1"/>
              <a:t>політологією</a:t>
            </a:r>
            <a:r>
              <a:rPr lang="ru-RU" sz="1400" dirty="0"/>
              <a:t> як наукою та </a:t>
            </a:r>
            <a:r>
              <a:rPr lang="ru-RU" sz="1400" dirty="0" err="1"/>
              <a:t>політикою</a:t>
            </a:r>
            <a:r>
              <a:rPr lang="ru-RU" sz="1400" dirty="0"/>
              <a:t> як сферою </a:t>
            </a:r>
            <a:r>
              <a:rPr lang="ru-RU" sz="1400" dirty="0" err="1"/>
              <a:t>життєдіяльності</a:t>
            </a:r>
            <a:r>
              <a:rPr lang="ru-RU" sz="1400" dirty="0"/>
              <a:t>.</a:t>
            </a:r>
          </a:p>
          <a:p>
            <a:pPr indent="457200" algn="just"/>
            <a:endParaRPr lang="ru-RU" sz="140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0703" y="1423077"/>
            <a:ext cx="2145793" cy="3660987"/>
          </a:xfrm>
        </p:spPr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703" y="1445741"/>
            <a:ext cx="2145793" cy="363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90682"/>
      </p:ext>
    </p:extLst>
  </p:cSld>
  <p:clrMapOvr>
    <a:masterClrMapping/>
  </p:clrMapOvr>
  <p:transition spd="slow" advClick="0" advTm="3000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08804" y="1334530"/>
            <a:ext cx="4681362" cy="1220829"/>
          </a:xfrm>
        </p:spPr>
        <p:txBody>
          <a:bodyPr>
            <a:noAutofit/>
          </a:bodyPr>
          <a:lstStyle/>
          <a:p>
            <a:r>
              <a:rPr lang="ru-RU" sz="1800" b="1" dirty="0"/>
              <a:t>Кириченко В.М. </a:t>
            </a:r>
            <a:r>
              <a:rPr lang="ru-RU" sz="1800" b="1" dirty="0" err="1" smtClean="0"/>
              <a:t>Політичні</a:t>
            </a:r>
            <a:r>
              <a:rPr lang="ru-RU" sz="1800" b="1" dirty="0" smtClean="0"/>
              <a:t> </a:t>
            </a:r>
            <a:r>
              <a:rPr lang="ru-RU" sz="1800" b="1" dirty="0" err="1"/>
              <a:t>системи</a:t>
            </a:r>
            <a:r>
              <a:rPr lang="ru-RU" sz="1800" b="1" dirty="0"/>
              <a:t> </a:t>
            </a:r>
            <a:r>
              <a:rPr lang="ru-RU" sz="1800" b="1" dirty="0" err="1"/>
              <a:t>світу</a:t>
            </a:r>
            <a:r>
              <a:rPr lang="ru-RU" sz="1800" b="1" dirty="0"/>
              <a:t>: кредитно-</a:t>
            </a:r>
            <a:r>
              <a:rPr lang="ru-RU" sz="1800" b="1" dirty="0" err="1"/>
              <a:t>модульний</a:t>
            </a:r>
            <a:r>
              <a:rPr lang="ru-RU" sz="1800" b="1" dirty="0"/>
              <a:t> курс : </a:t>
            </a:r>
            <a:r>
              <a:rPr lang="ru-RU" sz="1800" b="1" dirty="0" err="1"/>
              <a:t>навч</a:t>
            </a:r>
            <a:r>
              <a:rPr lang="ru-RU" sz="1800" b="1" dirty="0"/>
              <a:t>. </a:t>
            </a:r>
            <a:r>
              <a:rPr lang="ru-RU" sz="1800" b="1" dirty="0" err="1"/>
              <a:t>посіб</a:t>
            </a:r>
            <a:r>
              <a:rPr lang="ru-RU" sz="1800" b="1" dirty="0"/>
              <a:t>. / В. М. </a:t>
            </a:r>
            <a:r>
              <a:rPr lang="ru-RU" sz="1800" b="1" dirty="0" smtClean="0"/>
              <a:t>Кириченко. </a:t>
            </a:r>
            <a:r>
              <a:rPr lang="ru-RU" sz="1800" b="1" dirty="0"/>
              <a:t>- </a:t>
            </a:r>
            <a:r>
              <a:rPr lang="ru-RU" sz="1800" b="1" dirty="0" err="1"/>
              <a:t>Київ</a:t>
            </a:r>
            <a:r>
              <a:rPr lang="ru-RU" sz="1800" b="1" dirty="0"/>
              <a:t> : Центр </a:t>
            </a:r>
            <a:r>
              <a:rPr lang="ru-RU" sz="1800" b="1" dirty="0" err="1"/>
              <a:t>учбової</a:t>
            </a:r>
            <a:r>
              <a:rPr lang="ru-RU" sz="1800" b="1" dirty="0"/>
              <a:t> </a:t>
            </a:r>
            <a:r>
              <a:rPr lang="ru-RU" sz="1800" b="1" dirty="0" err="1"/>
              <a:t>літератури</a:t>
            </a:r>
            <a:r>
              <a:rPr lang="ru-RU" sz="1800" b="1" dirty="0"/>
              <a:t>, </a:t>
            </a:r>
            <a:r>
              <a:rPr lang="ru-RU" sz="1800" b="1" dirty="0" smtClean="0"/>
              <a:t>2021. </a:t>
            </a:r>
            <a:r>
              <a:rPr lang="ru-RU" sz="1800" b="1" dirty="0"/>
              <a:t>- 218 с. </a:t>
            </a:r>
            <a:endParaRPr lang="ru-RU" sz="1800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508804" y="3041392"/>
            <a:ext cx="4681362" cy="1371600"/>
          </a:xfrm>
        </p:spPr>
        <p:txBody>
          <a:bodyPr>
            <a:noAutofit/>
          </a:bodyPr>
          <a:lstStyle/>
          <a:p>
            <a:pPr indent="457200" algn="just"/>
            <a:r>
              <a:rPr lang="ru-RU" sz="1400" dirty="0" err="1"/>
              <a:t>Навчальний</a:t>
            </a:r>
            <a:r>
              <a:rPr lang="ru-RU" sz="1400" dirty="0"/>
              <a:t> </a:t>
            </a:r>
            <a:r>
              <a:rPr lang="ru-RU" sz="1400" dirty="0" err="1"/>
              <a:t>посібник</a:t>
            </a:r>
            <a:r>
              <a:rPr lang="ru-RU" sz="1400" dirty="0"/>
              <a:t> з </a:t>
            </a:r>
            <a:r>
              <a:rPr lang="ru-RU" sz="1400" dirty="0" err="1"/>
              <a:t>урахуванням</a:t>
            </a:r>
            <a:r>
              <a:rPr lang="ru-RU" sz="1400" dirty="0"/>
              <a:t> </a:t>
            </a:r>
            <a:r>
              <a:rPr lang="ru-RU" sz="1400" dirty="0" err="1"/>
              <a:t>новітніх</a:t>
            </a:r>
            <a:r>
              <a:rPr lang="ru-RU" sz="1400" dirty="0"/>
              <a:t> </a:t>
            </a:r>
            <a:r>
              <a:rPr lang="ru-RU" sz="1400" dirty="0" err="1"/>
              <a:t>досягнень</a:t>
            </a:r>
            <a:r>
              <a:rPr lang="ru-RU" sz="1400" dirty="0"/>
              <a:t> </a:t>
            </a:r>
            <a:r>
              <a:rPr lang="ru-RU" sz="1400" dirty="0" err="1"/>
              <a:t>політичних</a:t>
            </a:r>
            <a:r>
              <a:rPr lang="ru-RU" sz="1400" dirty="0"/>
              <a:t> та </a:t>
            </a:r>
            <a:r>
              <a:rPr lang="ru-RU" sz="1400" dirty="0" err="1" smtClean="0"/>
              <a:t>інших</a:t>
            </a:r>
            <a:r>
              <a:rPr lang="ru-RU" sz="1400" dirty="0" smtClean="0"/>
              <a:t> </a:t>
            </a:r>
            <a:r>
              <a:rPr lang="ru-RU" sz="1400" dirty="0" err="1"/>
              <a:t>галузей</a:t>
            </a:r>
            <a:r>
              <a:rPr lang="ru-RU" sz="1400" dirty="0"/>
              <a:t> </a:t>
            </a:r>
            <a:r>
              <a:rPr lang="ru-RU" sz="1400" dirty="0" err="1"/>
              <a:t>наукових</a:t>
            </a:r>
            <a:r>
              <a:rPr lang="ru-RU" sz="1400" dirty="0"/>
              <a:t> </a:t>
            </a:r>
            <a:r>
              <a:rPr lang="ru-RU" sz="1400" dirty="0" err="1"/>
              <a:t>знань</a:t>
            </a:r>
            <a:r>
              <a:rPr lang="ru-RU" sz="1400" dirty="0"/>
              <a:t> </a:t>
            </a:r>
            <a:r>
              <a:rPr lang="ru-RU" sz="1400" dirty="0" err="1"/>
              <a:t>повно</a:t>
            </a:r>
            <a:r>
              <a:rPr lang="ru-RU" sz="1400" dirty="0"/>
              <a:t> </a:t>
            </a:r>
            <a:r>
              <a:rPr lang="ru-RU" sz="1400" dirty="0" err="1"/>
              <a:t>розкриває</a:t>
            </a:r>
            <a:r>
              <a:rPr lang="ru-RU" sz="1400" dirty="0"/>
              <a:t> </a:t>
            </a:r>
            <a:r>
              <a:rPr lang="ru-RU" sz="1400" dirty="0" err="1"/>
              <a:t>зміст</a:t>
            </a:r>
            <a:r>
              <a:rPr lang="ru-RU" sz="1400" dirty="0"/>
              <a:t> науки про </a:t>
            </a:r>
            <a:r>
              <a:rPr lang="ru-RU" sz="1400" dirty="0" err="1"/>
              <a:t>політичні</a:t>
            </a:r>
            <a:r>
              <a:rPr lang="ru-RU" sz="1400" dirty="0"/>
              <a:t> </a:t>
            </a:r>
            <a:r>
              <a:rPr lang="ru-RU" sz="1400" dirty="0" err="1" smtClean="0"/>
              <a:t>системи</a:t>
            </a:r>
            <a:r>
              <a:rPr lang="ru-RU" sz="1400" dirty="0" smtClean="0"/>
              <a:t> </a:t>
            </a:r>
            <a:r>
              <a:rPr lang="ru-RU" sz="1400" dirty="0" err="1"/>
              <a:t>світу</a:t>
            </a:r>
            <a:r>
              <a:rPr lang="ru-RU" sz="1400" dirty="0"/>
              <a:t> та </a:t>
            </a:r>
            <a:r>
              <a:rPr lang="ru-RU" sz="1400" dirty="0" err="1"/>
              <a:t>їх</a:t>
            </a:r>
            <a:r>
              <a:rPr lang="ru-RU" sz="1400" dirty="0"/>
              <a:t> </a:t>
            </a:r>
            <a:r>
              <a:rPr lang="ru-RU" sz="1400" dirty="0" err="1"/>
              <a:t>основні</a:t>
            </a:r>
            <a:r>
              <a:rPr lang="ru-RU" sz="1400" dirty="0"/>
              <a:t> </a:t>
            </a:r>
            <a:r>
              <a:rPr lang="ru-RU" sz="1400" dirty="0" err="1"/>
              <a:t>інститути</a:t>
            </a:r>
            <a:r>
              <a:rPr lang="ru-RU" sz="1400" dirty="0"/>
              <a:t>: </a:t>
            </a:r>
            <a:r>
              <a:rPr lang="ru-RU" sz="1400" dirty="0" err="1"/>
              <a:t>органи</a:t>
            </a:r>
            <a:r>
              <a:rPr lang="ru-RU" sz="1400" dirty="0"/>
              <a:t> </a:t>
            </a:r>
            <a:r>
              <a:rPr lang="ru-RU" sz="1400" dirty="0" err="1"/>
              <a:t>державної</a:t>
            </a:r>
            <a:r>
              <a:rPr lang="ru-RU" sz="1400" dirty="0"/>
              <a:t> </a:t>
            </a:r>
            <a:r>
              <a:rPr lang="ru-RU" sz="1400" dirty="0" err="1"/>
              <a:t>влади</a:t>
            </a:r>
            <a:r>
              <a:rPr lang="ru-RU" sz="1400" dirty="0"/>
              <a:t>, </a:t>
            </a:r>
            <a:r>
              <a:rPr lang="ru-RU" sz="1400" dirty="0" err="1"/>
              <a:t>органи</a:t>
            </a:r>
            <a:r>
              <a:rPr lang="ru-RU" sz="1400" dirty="0"/>
              <a:t> </a:t>
            </a:r>
            <a:r>
              <a:rPr lang="ru-RU" sz="1400" dirty="0" err="1"/>
              <a:t>місцевого</a:t>
            </a:r>
            <a:r>
              <a:rPr lang="ru-RU" sz="1400" dirty="0"/>
              <a:t> </a:t>
            </a:r>
            <a:r>
              <a:rPr lang="ru-RU" sz="1400" dirty="0" err="1"/>
              <a:t>самоврядування</a:t>
            </a:r>
            <a:r>
              <a:rPr lang="ru-RU" sz="1400" dirty="0"/>
              <a:t>, </a:t>
            </a:r>
            <a:r>
              <a:rPr lang="ru-RU" sz="1400" dirty="0" err="1"/>
              <a:t>політичні</a:t>
            </a:r>
            <a:r>
              <a:rPr lang="ru-RU" sz="1400" dirty="0"/>
              <a:t> </a:t>
            </a:r>
            <a:r>
              <a:rPr lang="ru-RU" sz="1400" dirty="0" err="1"/>
              <a:t>партії</a:t>
            </a:r>
            <a:r>
              <a:rPr lang="ru-RU" sz="1400" dirty="0"/>
              <a:t>; </a:t>
            </a:r>
            <a:r>
              <a:rPr lang="ru-RU" sz="1400" dirty="0" err="1"/>
              <a:t>теорії</a:t>
            </a:r>
            <a:r>
              <a:rPr lang="ru-RU" sz="1400" dirty="0"/>
              <a:t> </a:t>
            </a:r>
            <a:r>
              <a:rPr lang="ru-RU" sz="1400" dirty="0" err="1"/>
              <a:t>походження</a:t>
            </a:r>
            <a:r>
              <a:rPr lang="ru-RU" sz="1400" dirty="0"/>
              <a:t> </a:t>
            </a:r>
            <a:r>
              <a:rPr lang="ru-RU" sz="1400" dirty="0" err="1"/>
              <a:t>держави</a:t>
            </a:r>
            <a:r>
              <a:rPr lang="ru-RU" sz="1400" dirty="0"/>
              <a:t> та </a:t>
            </a:r>
            <a:r>
              <a:rPr lang="ru-RU" sz="1400" dirty="0" err="1"/>
              <a:t>її</a:t>
            </a:r>
            <a:r>
              <a:rPr lang="ru-RU" sz="1400" dirty="0"/>
              <a:t> </a:t>
            </a:r>
            <a:r>
              <a:rPr lang="ru-RU" sz="1400" dirty="0" err="1"/>
              <a:t>ознаки</a:t>
            </a:r>
            <a:r>
              <a:rPr lang="ru-RU" sz="1400" dirty="0"/>
              <a:t> і </a:t>
            </a:r>
            <a:r>
              <a:rPr lang="ru-RU" sz="1400" dirty="0" err="1"/>
              <a:t>функції</a:t>
            </a:r>
            <a:r>
              <a:rPr lang="ru-RU" sz="1400" dirty="0"/>
              <a:t>; у </a:t>
            </a:r>
            <a:r>
              <a:rPr lang="ru-RU" sz="1400" dirty="0" err="1"/>
              <a:t>ньому</a:t>
            </a:r>
            <a:r>
              <a:rPr lang="ru-RU" sz="1400" dirty="0"/>
              <a:t> </a:t>
            </a:r>
            <a:r>
              <a:rPr lang="ru-RU" sz="1400" dirty="0" err="1"/>
              <a:t>аналізуються</a:t>
            </a:r>
            <a:r>
              <a:rPr lang="ru-RU" sz="1400" dirty="0"/>
              <a:t> </a:t>
            </a:r>
            <a:r>
              <a:rPr lang="ru-RU" sz="1400" dirty="0" err="1"/>
              <a:t>форми</a:t>
            </a:r>
            <a:r>
              <a:rPr lang="ru-RU" sz="1400" dirty="0"/>
              <a:t> </a:t>
            </a:r>
            <a:r>
              <a:rPr lang="ru-RU" sz="1400" dirty="0" err="1"/>
              <a:t>держави</a:t>
            </a:r>
            <a:r>
              <a:rPr lang="ru-RU" sz="1400" dirty="0"/>
              <a:t> та </a:t>
            </a:r>
            <a:r>
              <a:rPr lang="ru-RU" sz="1400" dirty="0" err="1"/>
              <a:t>класифікуються</a:t>
            </a:r>
            <a:r>
              <a:rPr lang="ru-RU" sz="1400" dirty="0"/>
              <a:t> </a:t>
            </a:r>
            <a:r>
              <a:rPr lang="ru-RU" sz="1400" dirty="0" err="1"/>
              <a:t>партійні</a:t>
            </a:r>
            <a:r>
              <a:rPr lang="ru-RU" sz="1400" dirty="0"/>
              <a:t> і </a:t>
            </a:r>
            <a:r>
              <a:rPr lang="ru-RU" sz="1400" dirty="0" err="1"/>
              <a:t>виборчі</a:t>
            </a:r>
            <a:r>
              <a:rPr lang="ru-RU" sz="1400" dirty="0"/>
              <a:t> </a:t>
            </a:r>
            <a:r>
              <a:rPr lang="ru-RU" sz="1400" dirty="0" err="1"/>
              <a:t>системи</a:t>
            </a:r>
            <a:r>
              <a:rPr lang="ru-RU" sz="1400" dirty="0"/>
              <a:t>.</a:t>
            </a:r>
          </a:p>
          <a:p>
            <a:pPr indent="457200" algn="just"/>
            <a:r>
              <a:rPr lang="ru-RU" sz="1400" dirty="0" err="1" smtClean="0"/>
              <a:t>Розрахований</a:t>
            </a:r>
            <a:r>
              <a:rPr lang="ru-RU" sz="1400" dirty="0" smtClean="0"/>
              <a:t> </a:t>
            </a:r>
            <a:r>
              <a:rPr lang="ru-RU" sz="1400" dirty="0"/>
              <a:t>на </a:t>
            </a:r>
            <a:r>
              <a:rPr lang="ru-RU" sz="1400" dirty="0" err="1"/>
              <a:t>студентів</a:t>
            </a:r>
            <a:r>
              <a:rPr lang="ru-RU" sz="1400" dirty="0"/>
              <a:t> </a:t>
            </a:r>
            <a:r>
              <a:rPr lang="ru-RU" sz="1400" dirty="0" err="1"/>
              <a:t>вищих</a:t>
            </a:r>
            <a:r>
              <a:rPr lang="ru-RU" sz="1400" dirty="0"/>
              <a:t> </a:t>
            </a:r>
            <a:r>
              <a:rPr lang="ru-RU" sz="1400" dirty="0" err="1"/>
              <a:t>навчальних</a:t>
            </a:r>
            <a:r>
              <a:rPr lang="ru-RU" sz="1400" dirty="0"/>
              <a:t> </a:t>
            </a:r>
            <a:r>
              <a:rPr lang="ru-RU" sz="1400" dirty="0" err="1"/>
              <a:t>закладів</a:t>
            </a:r>
            <a:r>
              <a:rPr lang="ru-RU" sz="1400" dirty="0"/>
              <a:t> </a:t>
            </a:r>
            <a:r>
              <a:rPr lang="ru-RU" sz="1400" dirty="0" err="1"/>
              <a:t>освіти</a:t>
            </a:r>
            <a:r>
              <a:rPr lang="ru-RU" sz="1400" dirty="0"/>
              <a:t> і </a:t>
            </a:r>
            <a:r>
              <a:rPr lang="ru-RU" sz="1400" dirty="0" err="1"/>
              <a:t>всіх</a:t>
            </a:r>
            <a:r>
              <a:rPr lang="ru-RU" sz="1400" dirty="0"/>
              <a:t>, </a:t>
            </a:r>
            <a:r>
              <a:rPr lang="ru-RU" sz="1400" dirty="0" err="1"/>
              <a:t>хто</a:t>
            </a:r>
            <a:r>
              <a:rPr lang="ru-RU" sz="1400" dirty="0"/>
              <a:t> </a:t>
            </a:r>
            <a:r>
              <a:rPr lang="ru-RU" sz="1400" dirty="0" err="1"/>
              <a:t>цікавиться</a:t>
            </a:r>
            <a:r>
              <a:rPr lang="ru-RU" sz="1400" dirty="0"/>
              <a:t> </a:t>
            </a:r>
            <a:r>
              <a:rPr lang="ru-RU" sz="1400" dirty="0" err="1"/>
              <a:t>питаннями</a:t>
            </a:r>
            <a:r>
              <a:rPr lang="ru-RU" sz="1400" dirty="0"/>
              <a:t> </a:t>
            </a:r>
            <a:r>
              <a:rPr lang="ru-RU" sz="1400" dirty="0" err="1"/>
              <a:t>сучасного</a:t>
            </a:r>
            <a:r>
              <a:rPr lang="ru-RU" sz="1400" dirty="0"/>
              <a:t> </a:t>
            </a:r>
            <a:r>
              <a:rPr lang="ru-RU" sz="1400" dirty="0" err="1"/>
              <a:t>політичного</a:t>
            </a:r>
            <a:r>
              <a:rPr lang="ru-RU" sz="1400" dirty="0"/>
              <a:t> </a:t>
            </a:r>
            <a:r>
              <a:rPr lang="ru-RU" sz="1400" dirty="0" err="1"/>
              <a:t>життя</a:t>
            </a:r>
            <a:r>
              <a:rPr lang="ru-RU" sz="1400" dirty="0"/>
              <a:t> </a:t>
            </a:r>
            <a:r>
              <a:rPr lang="ru-RU" sz="1400" dirty="0" err="1"/>
              <a:t>суспільства</a:t>
            </a:r>
            <a:r>
              <a:rPr lang="ru-RU" sz="1400" dirty="0"/>
              <a:t>.</a:t>
            </a:r>
          </a:p>
          <a:p>
            <a:pPr indent="457200" algn="just"/>
            <a:endParaRPr lang="ru-RU" sz="1400" dirty="0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8438" r="8438"/>
          <a:stretch>
            <a:fillRect/>
          </a:stretch>
        </p:blipFill>
        <p:spPr>
          <a:xfrm>
            <a:off x="1035736" y="1471828"/>
            <a:ext cx="2146300" cy="366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88185"/>
      </p:ext>
    </p:extLst>
  </p:cSld>
  <p:clrMapOvr>
    <a:masterClrMapping/>
  </p:clrMapOvr>
  <p:transition spd="slow" advClick="0" advTm="3000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616410" y="1423077"/>
            <a:ext cx="4549041" cy="1028700"/>
          </a:xfrm>
        </p:spPr>
        <p:txBody>
          <a:bodyPr>
            <a:noAutofit/>
          </a:bodyPr>
          <a:lstStyle/>
          <a:p>
            <a:r>
              <a:rPr lang="ru-RU" sz="1800" b="1" dirty="0" err="1"/>
              <a:t>Країнознавство</a:t>
            </a:r>
            <a:r>
              <a:rPr lang="ru-RU" sz="1800" b="1" dirty="0"/>
              <a:t>: </a:t>
            </a:r>
            <a:r>
              <a:rPr lang="ru-RU" sz="1800" b="1" dirty="0" err="1"/>
              <a:t>теорія</a:t>
            </a:r>
            <a:r>
              <a:rPr lang="ru-RU" sz="1800" b="1" dirty="0"/>
              <a:t> та практика : </a:t>
            </a:r>
            <a:r>
              <a:rPr lang="ru-RU" sz="1800" b="1" dirty="0" err="1"/>
              <a:t>підручник</a:t>
            </a:r>
            <a:r>
              <a:rPr lang="ru-RU" sz="1800" b="1" dirty="0"/>
              <a:t> / М. П. </a:t>
            </a:r>
            <a:r>
              <a:rPr lang="ru-RU" sz="1800" b="1" dirty="0" err="1"/>
              <a:t>Мальська</a:t>
            </a:r>
            <a:r>
              <a:rPr lang="ru-RU" sz="1800" b="1" dirty="0"/>
              <a:t> [та </a:t>
            </a:r>
            <a:r>
              <a:rPr lang="ru-RU" sz="1800" b="1" dirty="0" err="1"/>
              <a:t>ін</a:t>
            </a:r>
            <a:r>
              <a:rPr lang="ru-RU" sz="1800" b="1" dirty="0" smtClean="0"/>
              <a:t>.]. </a:t>
            </a:r>
            <a:r>
              <a:rPr lang="ru-RU" sz="1800" b="1" dirty="0"/>
              <a:t>- </a:t>
            </a:r>
            <a:r>
              <a:rPr lang="ru-RU" sz="1800" b="1" dirty="0" err="1"/>
              <a:t>Київ</a:t>
            </a:r>
            <a:r>
              <a:rPr lang="ru-RU" sz="1800" b="1" dirty="0"/>
              <a:t> : Центр </a:t>
            </a:r>
            <a:r>
              <a:rPr lang="ru-RU" sz="1800" b="1" dirty="0" err="1"/>
              <a:t>учбової</a:t>
            </a:r>
            <a:r>
              <a:rPr lang="ru-RU" sz="1800" b="1" dirty="0"/>
              <a:t> </a:t>
            </a:r>
            <a:r>
              <a:rPr lang="ru-RU" sz="1800" b="1" dirty="0" err="1"/>
              <a:t>літератури</a:t>
            </a:r>
            <a:r>
              <a:rPr lang="ru-RU" sz="1800" b="1" dirty="0"/>
              <a:t>, </a:t>
            </a:r>
            <a:r>
              <a:rPr lang="ru-RU" sz="1800" b="1" dirty="0" smtClean="0"/>
              <a:t>2021. </a:t>
            </a:r>
            <a:r>
              <a:rPr lang="ru-RU" sz="1800" b="1" dirty="0"/>
              <a:t>- 528 с.</a:t>
            </a:r>
            <a:endParaRPr lang="ru-RU" sz="1800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484089" y="2884873"/>
            <a:ext cx="4681362" cy="1371600"/>
          </a:xfrm>
        </p:spPr>
        <p:txBody>
          <a:bodyPr>
            <a:noAutofit/>
          </a:bodyPr>
          <a:lstStyle/>
          <a:p>
            <a:pPr indent="457200" algn="just"/>
            <a:r>
              <a:rPr lang="ru-RU" sz="1400" dirty="0"/>
              <a:t>У </a:t>
            </a:r>
            <a:r>
              <a:rPr lang="ru-RU" sz="1400" dirty="0" err="1"/>
              <a:t>підручнику</a:t>
            </a:r>
            <a:r>
              <a:rPr lang="ru-RU" sz="1400" dirty="0"/>
              <a:t> </a:t>
            </a:r>
            <a:r>
              <a:rPr lang="ru-RU" sz="1400" dirty="0" err="1"/>
              <a:t>розкриваються</a:t>
            </a:r>
            <a:r>
              <a:rPr lang="ru-RU" sz="1400" dirty="0"/>
              <a:t> </a:t>
            </a:r>
            <a:r>
              <a:rPr lang="ru-RU" sz="1400" dirty="0" err="1"/>
              <a:t>теоретичні</a:t>
            </a:r>
            <a:r>
              <a:rPr lang="ru-RU" sz="1400" dirty="0"/>
              <a:t> засади </a:t>
            </a:r>
            <a:r>
              <a:rPr lang="ru-RU" sz="1400" dirty="0" err="1"/>
              <a:t>країнознавства</a:t>
            </a:r>
            <a:r>
              <a:rPr lang="ru-RU" sz="1400" dirty="0"/>
              <a:t>. </a:t>
            </a:r>
            <a:r>
              <a:rPr lang="ru-RU" sz="1400" dirty="0" err="1" smtClean="0"/>
              <a:t>Розглядається</a:t>
            </a:r>
            <a:r>
              <a:rPr lang="ru-RU" sz="1400" dirty="0" smtClean="0"/>
              <a:t> </a:t>
            </a:r>
            <a:r>
              <a:rPr lang="ru-RU" sz="1400" dirty="0" err="1"/>
              <a:t>об’єкт</a:t>
            </a:r>
            <a:r>
              <a:rPr lang="ru-RU" sz="1400" dirty="0"/>
              <a:t>, предмет </a:t>
            </a:r>
            <a:r>
              <a:rPr lang="ru-RU" sz="1400" dirty="0" err="1"/>
              <a:t>вивчення</a:t>
            </a:r>
            <a:r>
              <a:rPr lang="ru-RU" sz="1400" dirty="0"/>
              <a:t> </a:t>
            </a:r>
            <a:r>
              <a:rPr lang="ru-RU" sz="1400" dirty="0" err="1"/>
              <a:t>країнознавства</a:t>
            </a:r>
            <a:r>
              <a:rPr lang="ru-RU" sz="1400" dirty="0"/>
              <a:t>, </a:t>
            </a:r>
            <a:r>
              <a:rPr lang="ru-RU" sz="1400" dirty="0" err="1"/>
              <a:t>методи</a:t>
            </a:r>
            <a:r>
              <a:rPr lang="ru-RU" sz="1400" dirty="0"/>
              <a:t> </a:t>
            </a:r>
            <a:r>
              <a:rPr lang="ru-RU" sz="1400" dirty="0" err="1"/>
              <a:t>його</a:t>
            </a:r>
            <a:r>
              <a:rPr lang="ru-RU" sz="1400" dirty="0"/>
              <a:t> </a:t>
            </a:r>
            <a:r>
              <a:rPr lang="ru-RU" sz="1400" dirty="0" err="1"/>
              <a:t>дослідження</a:t>
            </a:r>
            <a:r>
              <a:rPr lang="ru-RU" sz="1400" dirty="0"/>
              <a:t>, а </a:t>
            </a:r>
            <a:r>
              <a:rPr lang="ru-RU" sz="1400" dirty="0" err="1"/>
              <a:t>також</a:t>
            </a:r>
            <a:r>
              <a:rPr lang="ru-RU" sz="1400" dirty="0"/>
              <a:t> </a:t>
            </a:r>
            <a:r>
              <a:rPr lang="ru-RU" sz="1400" dirty="0" err="1"/>
              <a:t>закономірності</a:t>
            </a:r>
            <a:r>
              <a:rPr lang="ru-RU" sz="1400" dirty="0"/>
              <a:t> </a:t>
            </a:r>
            <a:r>
              <a:rPr lang="ru-RU" sz="1400" dirty="0" err="1"/>
              <a:t>цієї</a:t>
            </a:r>
            <a:r>
              <a:rPr lang="ru-RU" sz="1400" dirty="0"/>
              <a:t> науки. </a:t>
            </a:r>
            <a:r>
              <a:rPr lang="ru-RU" sz="1400" dirty="0" err="1"/>
              <a:t>Приділяється</a:t>
            </a:r>
            <a:r>
              <a:rPr lang="ru-RU" sz="1400" dirty="0"/>
              <a:t> </a:t>
            </a:r>
            <a:r>
              <a:rPr lang="ru-RU" sz="1400" dirty="0" err="1"/>
              <a:t>увага</a:t>
            </a:r>
            <a:r>
              <a:rPr lang="ru-RU" sz="1400" dirty="0"/>
              <a:t> комплексному </a:t>
            </a:r>
            <a:r>
              <a:rPr lang="ru-RU" sz="1400" dirty="0" err="1"/>
              <a:t>аналізу</a:t>
            </a:r>
            <a:r>
              <a:rPr lang="ru-RU" sz="1400" dirty="0"/>
              <a:t> </a:t>
            </a:r>
            <a:r>
              <a:rPr lang="ru-RU" sz="1400" dirty="0" err="1"/>
              <a:t>країн</a:t>
            </a:r>
            <a:r>
              <a:rPr lang="ru-RU" sz="1400" dirty="0"/>
              <a:t>, </a:t>
            </a:r>
            <a:r>
              <a:rPr lang="ru-RU" sz="1400" dirty="0" err="1"/>
              <a:t>систематизовано</a:t>
            </a:r>
            <a:r>
              <a:rPr lang="ru-RU" sz="1400" dirty="0"/>
              <a:t> </a:t>
            </a:r>
            <a:r>
              <a:rPr lang="ru-RU" sz="1400" dirty="0" err="1"/>
              <a:t>відомості</a:t>
            </a:r>
            <a:r>
              <a:rPr lang="ru-RU" sz="1400" dirty="0"/>
              <a:t> про </a:t>
            </a:r>
            <a:r>
              <a:rPr lang="ru-RU" sz="1400" dirty="0" err="1"/>
              <a:t>їх</a:t>
            </a:r>
            <a:r>
              <a:rPr lang="ru-RU" sz="1400" dirty="0"/>
              <a:t> природу, </a:t>
            </a:r>
            <a:r>
              <a:rPr lang="ru-RU" sz="1400" dirty="0" err="1"/>
              <a:t>населення</a:t>
            </a:r>
            <a:r>
              <a:rPr lang="ru-RU" sz="1400" dirty="0"/>
              <a:t>, </a:t>
            </a:r>
            <a:r>
              <a:rPr lang="ru-RU" sz="1400" dirty="0" err="1"/>
              <a:t>господарство</a:t>
            </a:r>
            <a:r>
              <a:rPr lang="ru-RU" sz="1400" dirty="0"/>
              <a:t>, </a:t>
            </a:r>
            <a:r>
              <a:rPr lang="ru-RU" sz="1400" dirty="0" err="1"/>
              <a:t>соціальну</a:t>
            </a:r>
            <a:r>
              <a:rPr lang="ru-RU" sz="1400" dirty="0"/>
              <a:t> </a:t>
            </a:r>
            <a:r>
              <a:rPr lang="ru-RU" sz="1400" dirty="0" err="1"/>
              <a:t>організацію</a:t>
            </a:r>
            <a:r>
              <a:rPr lang="ru-RU" sz="1400" dirty="0"/>
              <a:t>.</a:t>
            </a:r>
          </a:p>
          <a:p>
            <a:pPr indent="457200" algn="just"/>
            <a:r>
              <a:rPr lang="ru-RU" sz="1400" dirty="0" err="1"/>
              <a:t>Призначено</a:t>
            </a:r>
            <a:r>
              <a:rPr lang="ru-RU" sz="1400" dirty="0"/>
              <a:t> для </a:t>
            </a:r>
            <a:r>
              <a:rPr lang="ru-RU" sz="1400" dirty="0" err="1"/>
              <a:t>студентів</a:t>
            </a:r>
            <a:r>
              <a:rPr lang="ru-RU" sz="1400" dirty="0"/>
              <a:t> </a:t>
            </a:r>
            <a:r>
              <a:rPr lang="ru-RU" sz="1400" dirty="0" err="1"/>
              <a:t>напряму</a:t>
            </a:r>
            <a:r>
              <a:rPr lang="ru-RU" sz="1400" dirty="0"/>
              <a:t> «</a:t>
            </a:r>
            <a:r>
              <a:rPr lang="ru-RU" sz="1400" dirty="0" err="1"/>
              <a:t>Міжнародні</a:t>
            </a:r>
            <a:r>
              <a:rPr lang="ru-RU" sz="1400" dirty="0"/>
              <a:t> </a:t>
            </a:r>
            <a:r>
              <a:rPr lang="ru-RU" sz="1400" dirty="0" err="1"/>
              <a:t>відносини</a:t>
            </a:r>
            <a:r>
              <a:rPr lang="ru-RU" sz="1400" dirty="0"/>
              <a:t>», «Туризм», «Менеджмент </a:t>
            </a:r>
            <a:r>
              <a:rPr lang="ru-RU" sz="1400" dirty="0" err="1"/>
              <a:t>організацій</a:t>
            </a:r>
            <a:r>
              <a:rPr lang="ru-RU" sz="1400" dirty="0"/>
              <a:t>», </a:t>
            </a:r>
            <a:r>
              <a:rPr lang="ru-RU" sz="1400" dirty="0" err="1"/>
              <a:t>слухачів</a:t>
            </a:r>
            <a:r>
              <a:rPr lang="ru-RU" sz="1400" dirty="0"/>
              <a:t> </a:t>
            </a:r>
            <a:r>
              <a:rPr lang="ru-RU" sz="1400" dirty="0" err="1"/>
              <a:t>інститутів</a:t>
            </a:r>
            <a:r>
              <a:rPr lang="ru-RU" sz="1400" dirty="0"/>
              <a:t> </a:t>
            </a:r>
            <a:r>
              <a:rPr lang="ru-RU" sz="1400" dirty="0" err="1"/>
              <a:t>після</a:t>
            </a:r>
            <a:r>
              <a:rPr lang="ru-RU" sz="1400" dirty="0"/>
              <a:t> </a:t>
            </a:r>
            <a:r>
              <a:rPr lang="ru-RU" sz="1400" dirty="0" err="1"/>
              <a:t>дипломної</a:t>
            </a:r>
            <a:r>
              <a:rPr lang="ru-RU" sz="1400" dirty="0"/>
              <a:t> </a:t>
            </a:r>
            <a:r>
              <a:rPr lang="ru-RU" sz="1400" dirty="0" err="1"/>
              <a:t>освіти</a:t>
            </a:r>
            <a:r>
              <a:rPr lang="ru-RU" sz="1400" dirty="0"/>
              <a:t>, </a:t>
            </a:r>
            <a:r>
              <a:rPr lang="ru-RU" sz="1400" dirty="0" err="1" smtClean="0"/>
              <a:t>працівників</a:t>
            </a:r>
            <a:r>
              <a:rPr lang="ru-RU" sz="1400" dirty="0" smtClean="0"/>
              <a:t> </a:t>
            </a:r>
            <a:r>
              <a:rPr lang="ru-RU" sz="1400" dirty="0" err="1"/>
              <a:t>туристичної</a:t>
            </a:r>
            <a:r>
              <a:rPr lang="ru-RU" sz="1400" dirty="0"/>
              <a:t> </a:t>
            </a:r>
            <a:r>
              <a:rPr lang="ru-RU" sz="1400" dirty="0" err="1"/>
              <a:t>сфери</a:t>
            </a:r>
            <a:r>
              <a:rPr lang="ru-RU" sz="1400" dirty="0"/>
              <a:t>, </a:t>
            </a:r>
            <a:r>
              <a:rPr lang="ru-RU" sz="1400" dirty="0" err="1"/>
              <a:t>органів</a:t>
            </a:r>
            <a:r>
              <a:rPr lang="ru-RU" sz="1400" dirty="0"/>
              <a:t> </a:t>
            </a:r>
            <a:r>
              <a:rPr lang="ru-RU" sz="1400" dirty="0" err="1"/>
              <a:t>місцевого</a:t>
            </a:r>
            <a:r>
              <a:rPr lang="ru-RU" sz="1400" dirty="0"/>
              <a:t> </a:t>
            </a:r>
            <a:r>
              <a:rPr lang="ru-RU" sz="1400" dirty="0" err="1"/>
              <a:t>самоврядування</a:t>
            </a:r>
            <a:r>
              <a:rPr lang="ru-RU" sz="1400" dirty="0"/>
              <a:t>.</a:t>
            </a:r>
          </a:p>
          <a:p>
            <a:pPr indent="457200" algn="just"/>
            <a:endParaRPr lang="ru-RU" sz="140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0703" y="1423077"/>
            <a:ext cx="2145793" cy="3660987"/>
          </a:xfrm>
        </p:spPr>
      </p:sp>
      <p:pic>
        <p:nvPicPr>
          <p:cNvPr id="7" name="Рисунок 6" descr="C:\Users\User\AppData\Local\Temp\FineReader12.00\media\image12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03" y="1423077"/>
            <a:ext cx="2145793" cy="36609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7356216"/>
      </p:ext>
    </p:extLst>
  </p:cSld>
  <p:clrMapOvr>
    <a:masterClrMapping/>
  </p:clrMapOvr>
  <p:transition spd="slow" advClick="0" advTm="3000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616410" y="1423077"/>
            <a:ext cx="4540803" cy="1028700"/>
          </a:xfrm>
        </p:spPr>
        <p:txBody>
          <a:bodyPr>
            <a:noAutofit/>
          </a:bodyPr>
          <a:lstStyle/>
          <a:p>
            <a:r>
              <a:rPr lang="ru-RU" sz="1800" b="1" dirty="0" err="1"/>
              <a:t>Запотічна</a:t>
            </a:r>
            <a:r>
              <a:rPr lang="ru-RU" sz="1800" b="1" dirty="0"/>
              <a:t> Р.А. </a:t>
            </a:r>
            <a:r>
              <a:rPr lang="en-US" sz="1800" b="1" dirty="0" smtClean="0"/>
              <a:t>English </a:t>
            </a:r>
            <a:r>
              <a:rPr lang="en-US" sz="1800" b="1" dirty="0"/>
              <a:t>for Specific Purposes: </a:t>
            </a:r>
            <a:r>
              <a:rPr lang="en-US" sz="1800" b="1" dirty="0" smtClean="0"/>
              <a:t>Economics </a:t>
            </a:r>
            <a:r>
              <a:rPr lang="en-US" sz="1800" b="1" dirty="0"/>
              <a:t>in Use : </a:t>
            </a:r>
            <a:r>
              <a:rPr lang="ru-RU" sz="1800" b="1" dirty="0" err="1"/>
              <a:t>навч</a:t>
            </a:r>
            <a:r>
              <a:rPr lang="ru-RU" sz="1800" b="1" dirty="0"/>
              <a:t>. </a:t>
            </a:r>
            <a:r>
              <a:rPr lang="ru-RU" sz="1800" b="1" dirty="0" err="1"/>
              <a:t>посіб</a:t>
            </a:r>
            <a:r>
              <a:rPr lang="ru-RU" sz="1800" b="1" dirty="0"/>
              <a:t>. / Р. А. </a:t>
            </a:r>
            <a:r>
              <a:rPr lang="ru-RU" sz="1800" b="1" dirty="0" err="1" smtClean="0"/>
              <a:t>Запотічна</a:t>
            </a:r>
            <a:r>
              <a:rPr lang="ru-RU" sz="1800" b="1" dirty="0" smtClean="0"/>
              <a:t>. </a:t>
            </a:r>
            <a:r>
              <a:rPr lang="ru-RU" sz="1800" b="1" dirty="0"/>
              <a:t>- </a:t>
            </a:r>
            <a:r>
              <a:rPr lang="ru-RU" sz="1800" b="1" dirty="0" err="1"/>
              <a:t>Львів</a:t>
            </a:r>
            <a:r>
              <a:rPr lang="ru-RU" sz="1800" b="1" dirty="0"/>
              <a:t> : </a:t>
            </a:r>
            <a:r>
              <a:rPr lang="ru-RU" sz="1800" b="1" dirty="0" err="1"/>
              <a:t>ЛьвДУВС</a:t>
            </a:r>
            <a:r>
              <a:rPr lang="ru-RU" sz="1800" b="1" dirty="0"/>
              <a:t>, </a:t>
            </a:r>
            <a:r>
              <a:rPr lang="ru-RU" sz="1800" b="1" dirty="0" smtClean="0"/>
              <a:t>2021. </a:t>
            </a:r>
            <a:r>
              <a:rPr lang="ru-RU" sz="1800" b="1" dirty="0"/>
              <a:t>- 88 с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475851" y="2917825"/>
            <a:ext cx="4681362" cy="1371600"/>
          </a:xfrm>
        </p:spPr>
        <p:txBody>
          <a:bodyPr>
            <a:noAutofit/>
          </a:bodyPr>
          <a:lstStyle/>
          <a:p>
            <a:pPr indent="457200" algn="just"/>
            <a:r>
              <a:rPr lang="ru-RU" sz="1400" dirty="0" err="1"/>
              <a:t>Запропонований</a:t>
            </a:r>
            <a:r>
              <a:rPr lang="ru-RU" sz="1400" dirty="0"/>
              <a:t> </a:t>
            </a:r>
            <a:r>
              <a:rPr lang="ru-RU" sz="1400" dirty="0" err="1"/>
              <a:t>посібник</a:t>
            </a:r>
            <a:r>
              <a:rPr lang="ru-RU" sz="1400" dirty="0"/>
              <a:t> </a:t>
            </a:r>
            <a:r>
              <a:rPr lang="ru-RU" sz="1400" dirty="0" err="1"/>
              <a:t>формують</a:t>
            </a:r>
            <a:r>
              <a:rPr lang="ru-RU" sz="1400" dirty="0"/>
              <a:t> </a:t>
            </a:r>
            <a:r>
              <a:rPr lang="ru-RU" sz="1400" dirty="0" err="1"/>
              <a:t>вісім</a:t>
            </a:r>
            <a:r>
              <a:rPr lang="ru-RU" sz="1400" dirty="0"/>
              <a:t> </a:t>
            </a:r>
            <a:r>
              <a:rPr lang="ru-RU" sz="1400" dirty="0" err="1" smtClean="0"/>
              <a:t>уроків</a:t>
            </a:r>
            <a:r>
              <a:rPr lang="ru-RU" sz="1400" dirty="0" smtClean="0"/>
              <a:t>, </a:t>
            </a:r>
            <a:r>
              <a:rPr lang="ru-RU" sz="1400" dirty="0" err="1" smtClean="0"/>
              <a:t>що</a:t>
            </a:r>
            <a:r>
              <a:rPr lang="ru-RU" sz="1400" dirty="0" smtClean="0"/>
              <a:t> </a:t>
            </a:r>
            <a:r>
              <a:rPr lang="ru-RU" sz="1400" dirty="0" err="1"/>
              <a:t>охоплюють</a:t>
            </a:r>
            <a:r>
              <a:rPr lang="ru-RU" sz="1400" dirty="0"/>
              <a:t> </a:t>
            </a:r>
            <a:r>
              <a:rPr lang="ru-RU" sz="1400" dirty="0" err="1"/>
              <a:t>широке</a:t>
            </a:r>
            <a:r>
              <a:rPr lang="ru-RU" sz="1400" dirty="0"/>
              <a:t> коло </a:t>
            </a:r>
            <a:r>
              <a:rPr lang="ru-RU" sz="1400" dirty="0" err="1"/>
              <a:t>економічних</a:t>
            </a:r>
            <a:r>
              <a:rPr lang="ru-RU" sz="1400" dirty="0"/>
              <a:t> тем. </a:t>
            </a:r>
            <a:r>
              <a:rPr lang="ru-RU" sz="1400" dirty="0" err="1"/>
              <a:t>Кожен</a:t>
            </a:r>
            <a:r>
              <a:rPr lang="ru-RU" sz="1400" dirty="0"/>
              <a:t> урок </a:t>
            </a:r>
            <a:r>
              <a:rPr lang="ru-RU" sz="1400" dirty="0" err="1"/>
              <a:t>складається</a:t>
            </a:r>
            <a:r>
              <a:rPr lang="ru-RU" sz="1400" dirty="0"/>
              <a:t> з тексту </a:t>
            </a:r>
            <a:r>
              <a:rPr lang="ru-RU" sz="1400" dirty="0" err="1"/>
              <a:t>зі</a:t>
            </a:r>
            <a:r>
              <a:rPr lang="ru-RU" sz="1400" dirty="0"/>
              <a:t> </a:t>
            </a:r>
            <a:r>
              <a:rPr lang="ru-RU" sz="1400" dirty="0" err="1"/>
              <a:t>супроводжувальним</a:t>
            </a:r>
            <a:r>
              <a:rPr lang="ru-RU" sz="1400" dirty="0"/>
              <a:t> </a:t>
            </a:r>
            <a:r>
              <a:rPr lang="ru-RU" sz="1400" dirty="0" err="1"/>
              <a:t>тематичним</a:t>
            </a:r>
            <a:r>
              <a:rPr lang="ru-RU" sz="1400" dirty="0"/>
              <a:t> словником та </a:t>
            </a:r>
            <a:r>
              <a:rPr lang="ru-RU" sz="1400" dirty="0" err="1"/>
              <a:t>післятекстовими</a:t>
            </a:r>
            <a:r>
              <a:rPr lang="ru-RU" sz="1400" dirty="0"/>
              <a:t> </a:t>
            </a:r>
            <a:r>
              <a:rPr lang="ru-RU" sz="1400" dirty="0" err="1"/>
              <a:t>завданнями</a:t>
            </a:r>
            <a:r>
              <a:rPr lang="ru-RU" sz="1400" dirty="0"/>
              <a:t>, </a:t>
            </a:r>
            <a:r>
              <a:rPr lang="ru-RU" sz="1400" dirty="0" err="1"/>
              <a:t>спрямованими</a:t>
            </a:r>
            <a:r>
              <a:rPr lang="ru-RU" sz="1400" dirty="0"/>
              <a:t> на </a:t>
            </a:r>
            <a:r>
              <a:rPr lang="ru-RU" sz="1400" dirty="0" err="1"/>
              <a:t>розвиток</a:t>
            </a:r>
            <a:r>
              <a:rPr lang="ru-RU" sz="1400" dirty="0"/>
              <a:t> і </a:t>
            </a:r>
            <a:r>
              <a:rPr lang="ru-RU" sz="1400" dirty="0" err="1"/>
              <a:t>закріплення</a:t>
            </a:r>
            <a:r>
              <a:rPr lang="ru-RU" sz="1400" dirty="0"/>
              <a:t> </a:t>
            </a:r>
            <a:r>
              <a:rPr lang="ru-RU" sz="1400" dirty="0" err="1"/>
              <a:t>навичок</a:t>
            </a:r>
            <a:r>
              <a:rPr lang="ru-RU" sz="1400" dirty="0"/>
              <a:t> </a:t>
            </a:r>
            <a:r>
              <a:rPr lang="ru-RU" sz="1400" dirty="0" err="1"/>
              <a:t>читання</a:t>
            </a:r>
            <a:r>
              <a:rPr lang="ru-RU" sz="1400" dirty="0"/>
              <a:t> і перекладу </a:t>
            </a:r>
            <a:r>
              <a:rPr lang="ru-RU" sz="1400" dirty="0" err="1"/>
              <a:t>наукових</a:t>
            </a:r>
            <a:r>
              <a:rPr lang="ru-RU" sz="1400" dirty="0"/>
              <a:t> </a:t>
            </a:r>
            <a:r>
              <a:rPr lang="ru-RU" sz="1400" dirty="0" err="1"/>
              <a:t>економічних</a:t>
            </a:r>
            <a:r>
              <a:rPr lang="ru-RU" sz="1400" dirty="0"/>
              <a:t> </a:t>
            </a:r>
            <a:r>
              <a:rPr lang="ru-RU" sz="1400" dirty="0" err="1"/>
              <a:t>текстів</a:t>
            </a:r>
            <a:r>
              <a:rPr lang="ru-RU" sz="1400" dirty="0"/>
              <a:t>, а </a:t>
            </a:r>
            <a:r>
              <a:rPr lang="ru-RU" sz="1400" dirty="0" err="1"/>
              <a:t>також</a:t>
            </a:r>
            <a:r>
              <a:rPr lang="ru-RU" sz="1400" dirty="0"/>
              <a:t> продуктивного </a:t>
            </a:r>
            <a:r>
              <a:rPr lang="ru-RU" sz="1400" dirty="0" err="1"/>
              <a:t>діалогічного</a:t>
            </a:r>
            <a:r>
              <a:rPr lang="ru-RU" sz="1400" dirty="0"/>
              <a:t> й </a:t>
            </a:r>
            <a:r>
              <a:rPr lang="ru-RU" sz="1400" dirty="0" err="1"/>
              <a:t>монологічного</a:t>
            </a:r>
            <a:r>
              <a:rPr lang="ru-RU" sz="1400" dirty="0"/>
              <a:t> </a:t>
            </a:r>
            <a:r>
              <a:rPr lang="ru-RU" sz="1400" dirty="0" err="1"/>
              <a:t>мовлення</a:t>
            </a:r>
            <a:r>
              <a:rPr lang="ru-RU" sz="1400" dirty="0"/>
              <a:t>.</a:t>
            </a:r>
          </a:p>
          <a:p>
            <a:pPr indent="457200" algn="just"/>
            <a:r>
              <a:rPr lang="ru-RU" sz="1400" dirty="0" smtClean="0"/>
              <a:t>Для </a:t>
            </a:r>
            <a:r>
              <a:rPr lang="ru-RU" sz="1400" dirty="0" err="1"/>
              <a:t>здобувачів</a:t>
            </a:r>
            <a:r>
              <a:rPr lang="ru-RU" sz="1400" dirty="0"/>
              <a:t> </a:t>
            </a:r>
            <a:r>
              <a:rPr lang="ru-RU" sz="1400" dirty="0" err="1"/>
              <a:t>вищої</a:t>
            </a:r>
            <a:r>
              <a:rPr lang="ru-RU" sz="1400" dirty="0"/>
              <a:t> </a:t>
            </a:r>
            <a:r>
              <a:rPr lang="ru-RU" sz="1400" dirty="0" err="1"/>
              <a:t>освіти</a:t>
            </a:r>
            <a:r>
              <a:rPr lang="ru-RU" sz="1400" dirty="0"/>
              <a:t> </a:t>
            </a:r>
            <a:r>
              <a:rPr lang="ru-RU" sz="1400" dirty="0" err="1"/>
              <a:t>економічних</a:t>
            </a:r>
            <a:r>
              <a:rPr lang="ru-RU" sz="1400" dirty="0"/>
              <a:t> </a:t>
            </a:r>
            <a:r>
              <a:rPr lang="ru-RU" sz="1400" dirty="0" err="1"/>
              <a:t>спеціальностей</a:t>
            </a:r>
            <a:r>
              <a:rPr lang="ru-RU" sz="1400" dirty="0"/>
              <a:t> та </a:t>
            </a:r>
            <a:r>
              <a:rPr lang="ru-RU" sz="1400" dirty="0" err="1"/>
              <a:t>всіх</a:t>
            </a:r>
            <a:r>
              <a:rPr lang="ru-RU" sz="1400" dirty="0"/>
              <a:t>, </a:t>
            </a:r>
            <a:r>
              <a:rPr lang="ru-RU" sz="1400" dirty="0" err="1"/>
              <a:t>хто</a:t>
            </a:r>
            <a:r>
              <a:rPr lang="ru-RU" sz="1400" dirty="0"/>
              <a:t> </a:t>
            </a:r>
            <a:r>
              <a:rPr lang="ru-RU" sz="1400" dirty="0" err="1"/>
              <a:t>використовує</a:t>
            </a:r>
            <a:r>
              <a:rPr lang="ru-RU" sz="1400" dirty="0"/>
              <a:t> </a:t>
            </a:r>
            <a:r>
              <a:rPr lang="ru-RU" sz="1400" dirty="0" err="1"/>
              <a:t>англійську</a:t>
            </a:r>
            <a:r>
              <a:rPr lang="ru-RU" sz="1400" dirty="0"/>
              <a:t> </a:t>
            </a:r>
            <a:r>
              <a:rPr lang="ru-RU" sz="1400" dirty="0" err="1"/>
              <a:t>мову</a:t>
            </a:r>
            <a:r>
              <a:rPr lang="ru-RU" sz="1400" dirty="0"/>
              <a:t> у </a:t>
            </a:r>
            <a:r>
              <a:rPr lang="ru-RU" sz="1400" dirty="0" err="1"/>
              <a:t>практичній</a:t>
            </a:r>
            <a:r>
              <a:rPr lang="ru-RU" sz="1400" dirty="0"/>
              <a:t> </a:t>
            </a:r>
            <a:r>
              <a:rPr lang="ru-RU" sz="1400" dirty="0" err="1"/>
              <a:t>діяльності</a:t>
            </a:r>
            <a:r>
              <a:rPr lang="ru-RU" sz="1400" dirty="0"/>
              <a:t> в </a:t>
            </a:r>
            <a:r>
              <a:rPr lang="ru-RU" sz="1400" dirty="0" err="1"/>
              <a:t>галузі</a:t>
            </a:r>
            <a:r>
              <a:rPr lang="ru-RU" sz="1400" dirty="0"/>
              <a:t> </a:t>
            </a:r>
            <a:r>
              <a:rPr lang="ru-RU" sz="1400" dirty="0" err="1"/>
              <a:t>економіки</a:t>
            </a:r>
            <a:r>
              <a:rPr lang="ru-RU" sz="1400" dirty="0"/>
              <a:t>.</a:t>
            </a:r>
          </a:p>
          <a:p>
            <a:pPr indent="457200" algn="just"/>
            <a:endParaRPr lang="ru-RU" sz="140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0703" y="1423077"/>
            <a:ext cx="2145793" cy="3660987"/>
          </a:xfrm>
        </p:spPr>
      </p:sp>
      <p:pic>
        <p:nvPicPr>
          <p:cNvPr id="7" name="Рисунок 6" descr="C:\Users\User\AppData\Local\Temp\FineReader12.00\media\image14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03" y="1465584"/>
            <a:ext cx="2145793" cy="3618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7244604"/>
      </p:ext>
    </p:extLst>
  </p:cSld>
  <p:clrMapOvr>
    <a:masterClrMapping/>
  </p:clrMapOvr>
  <p:transition spd="slow" advClick="0" advTm="3000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41755" y="1295999"/>
            <a:ext cx="4681362" cy="1028700"/>
          </a:xfrm>
        </p:spPr>
        <p:txBody>
          <a:bodyPr>
            <a:noAutofit/>
          </a:bodyPr>
          <a:lstStyle/>
          <a:p>
            <a:r>
              <a:rPr lang="ru-RU" sz="1800" b="1" dirty="0"/>
              <a:t>Блага Н.В. </a:t>
            </a:r>
            <a:r>
              <a:rPr lang="ru-RU" sz="1800" b="1" dirty="0" err="1" smtClean="0"/>
              <a:t>Управління</a:t>
            </a:r>
            <a:r>
              <a:rPr lang="ru-RU" sz="1800" b="1" dirty="0" smtClean="0"/>
              <a:t> </a:t>
            </a:r>
            <a:r>
              <a:rPr lang="ru-RU" sz="1800" b="1" dirty="0" err="1"/>
              <a:t>проєктами</a:t>
            </a:r>
            <a:r>
              <a:rPr lang="ru-RU" sz="1800" b="1" dirty="0"/>
              <a:t> : </a:t>
            </a:r>
            <a:r>
              <a:rPr lang="ru-RU" sz="1800" b="1" dirty="0" err="1"/>
              <a:t>навч</a:t>
            </a:r>
            <a:r>
              <a:rPr lang="ru-RU" sz="1800" b="1" dirty="0"/>
              <a:t>. </a:t>
            </a:r>
            <a:r>
              <a:rPr lang="ru-RU" sz="1800" b="1" dirty="0" err="1"/>
              <a:t>посіб</a:t>
            </a:r>
            <a:r>
              <a:rPr lang="ru-RU" sz="1800" b="1" dirty="0"/>
              <a:t>. / Н. В. </a:t>
            </a:r>
            <a:r>
              <a:rPr lang="ru-RU" sz="1800" b="1" dirty="0" smtClean="0"/>
              <a:t>Блага. </a:t>
            </a:r>
            <a:r>
              <a:rPr lang="ru-RU" sz="1800" b="1" dirty="0"/>
              <a:t>- </a:t>
            </a:r>
            <a:r>
              <a:rPr lang="ru-RU" sz="1800" b="1" dirty="0" err="1"/>
              <a:t>Львів</a:t>
            </a:r>
            <a:r>
              <a:rPr lang="ru-RU" sz="1800" b="1" dirty="0"/>
              <a:t> : </a:t>
            </a:r>
            <a:r>
              <a:rPr lang="ru-RU" sz="1800" b="1" dirty="0" err="1"/>
              <a:t>ЛьвДУВС</a:t>
            </a:r>
            <a:r>
              <a:rPr lang="ru-RU" sz="1800" b="1" dirty="0"/>
              <a:t>, </a:t>
            </a:r>
            <a:r>
              <a:rPr lang="ru-RU" sz="1800" b="1" dirty="0" smtClean="0"/>
              <a:t>2021. </a:t>
            </a:r>
            <a:r>
              <a:rPr lang="ru-RU" sz="1800" b="1" dirty="0"/>
              <a:t>- 152 с. </a:t>
            </a:r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763" r="3763"/>
          <a:stretch>
            <a:fillRect/>
          </a:stretch>
        </p:blipFill>
        <p:spPr>
          <a:xfrm>
            <a:off x="971551" y="1570435"/>
            <a:ext cx="2297906" cy="3581400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652964" y="3173197"/>
            <a:ext cx="4681362" cy="1371600"/>
          </a:xfrm>
        </p:spPr>
        <p:txBody>
          <a:bodyPr>
            <a:noAutofit/>
          </a:bodyPr>
          <a:lstStyle/>
          <a:p>
            <a:pPr indent="457200" algn="just"/>
            <a:r>
              <a:rPr lang="ru-RU" sz="1400" dirty="0" err="1"/>
              <a:t>Розкрито</a:t>
            </a:r>
            <a:r>
              <a:rPr lang="ru-RU" sz="1400" dirty="0"/>
              <a:t> </a:t>
            </a:r>
            <a:r>
              <a:rPr lang="ru-RU" sz="1400" dirty="0" err="1"/>
              <a:t>зміст</a:t>
            </a:r>
            <a:r>
              <a:rPr lang="ru-RU" sz="1400" dirty="0"/>
              <a:t> </a:t>
            </a:r>
            <a:r>
              <a:rPr lang="ru-RU" sz="1400" dirty="0" err="1"/>
              <a:t>навчальної</a:t>
            </a:r>
            <a:r>
              <a:rPr lang="ru-RU" sz="1400" dirty="0"/>
              <a:t> </a:t>
            </a:r>
            <a:r>
              <a:rPr lang="ru-RU" sz="1400" dirty="0" err="1"/>
              <a:t>дисципліни</a:t>
            </a:r>
            <a:r>
              <a:rPr lang="ru-RU" sz="1400" dirty="0"/>
              <a:t> з </a:t>
            </a:r>
            <a:r>
              <a:rPr lang="ru-RU" sz="1400" dirty="0" err="1"/>
              <a:t>управління</a:t>
            </a:r>
            <a:r>
              <a:rPr lang="ru-RU" sz="1400" dirty="0"/>
              <a:t> проектами, </a:t>
            </a:r>
            <a:r>
              <a:rPr lang="ru-RU" sz="1400" dirty="0" err="1" smtClean="0"/>
              <a:t>розглянуто</a:t>
            </a:r>
            <a:r>
              <a:rPr lang="ru-RU" sz="1400" dirty="0" smtClean="0"/>
              <a:t> </a:t>
            </a:r>
            <a:r>
              <a:rPr lang="ru-RU" sz="1400" dirty="0"/>
              <a:t>суть, </a:t>
            </a:r>
            <a:r>
              <a:rPr lang="ru-RU" sz="1400" dirty="0" err="1"/>
              <a:t>принципи</a:t>
            </a:r>
            <a:r>
              <a:rPr lang="ru-RU" sz="1400" dirty="0"/>
              <a:t>, структуру та </a:t>
            </a:r>
            <a:r>
              <a:rPr lang="ru-RU" sz="1400" dirty="0" err="1"/>
              <a:t>форми</a:t>
            </a:r>
            <a:r>
              <a:rPr lang="ru-RU" sz="1400" dirty="0"/>
              <a:t> </a:t>
            </a:r>
            <a:r>
              <a:rPr lang="ru-RU" sz="1400" dirty="0" err="1"/>
              <a:t>планування</a:t>
            </a:r>
            <a:r>
              <a:rPr lang="ru-RU" sz="1400" dirty="0"/>
              <a:t> </a:t>
            </a:r>
            <a:r>
              <a:rPr lang="ru-RU" sz="1400" dirty="0" err="1"/>
              <a:t>проектів</a:t>
            </a:r>
            <a:r>
              <a:rPr lang="ru-RU" sz="1400" dirty="0"/>
              <a:t>. </a:t>
            </a:r>
            <a:r>
              <a:rPr lang="ru-RU" sz="1400" dirty="0" err="1"/>
              <a:t>Викладено</a:t>
            </a:r>
            <a:r>
              <a:rPr lang="ru-RU" sz="1400" dirty="0"/>
              <a:t> </a:t>
            </a:r>
            <a:r>
              <a:rPr lang="ru-RU" sz="1400" dirty="0" err="1"/>
              <a:t>елементи</a:t>
            </a:r>
            <a:r>
              <a:rPr lang="ru-RU" sz="1400" dirty="0"/>
              <a:t> </a:t>
            </a:r>
            <a:r>
              <a:rPr lang="ru-RU" sz="1400" dirty="0" err="1"/>
              <a:t>сіткового</a:t>
            </a:r>
            <a:r>
              <a:rPr lang="ru-RU" sz="1400" dirty="0"/>
              <a:t> й календарного </a:t>
            </a:r>
            <a:r>
              <a:rPr lang="ru-RU" sz="1400" dirty="0" err="1"/>
              <a:t>планування</a:t>
            </a:r>
            <a:r>
              <a:rPr lang="ru-RU" sz="1400" dirty="0"/>
              <a:t>, </a:t>
            </a:r>
            <a:r>
              <a:rPr lang="ru-RU" sz="1400" dirty="0" err="1" smtClean="0"/>
              <a:t>оптимізації</a:t>
            </a:r>
            <a:r>
              <a:rPr lang="ru-RU" sz="1400" dirty="0" smtClean="0"/>
              <a:t> </a:t>
            </a:r>
            <a:r>
              <a:rPr lang="ru-RU" sz="1400" dirty="0" err="1"/>
              <a:t>розміщення</a:t>
            </a:r>
            <a:r>
              <a:rPr lang="ru-RU" sz="1400" dirty="0"/>
              <a:t> </a:t>
            </a:r>
            <a:r>
              <a:rPr lang="ru-RU" sz="1400" dirty="0" err="1"/>
              <a:t>ресурсів</a:t>
            </a:r>
            <a:r>
              <a:rPr lang="ru-RU" sz="1400" dirty="0"/>
              <a:t> та </a:t>
            </a:r>
            <a:r>
              <a:rPr lang="ru-RU" sz="1400" dirty="0" err="1"/>
              <a:t>управління</a:t>
            </a:r>
            <a:r>
              <a:rPr lang="ru-RU" sz="1400" dirty="0"/>
              <a:t> </a:t>
            </a:r>
            <a:r>
              <a:rPr lang="ru-RU" sz="1400" dirty="0" err="1"/>
              <a:t>ризиками</a:t>
            </a:r>
            <a:r>
              <a:rPr lang="ru-RU" sz="1400" dirty="0"/>
              <a:t>. </a:t>
            </a:r>
            <a:r>
              <a:rPr lang="ru-RU" sz="1400" dirty="0" err="1"/>
              <a:t>Запропоновано</a:t>
            </a:r>
            <a:r>
              <a:rPr lang="ru-RU" sz="1400" dirty="0"/>
              <a:t> низку </a:t>
            </a:r>
            <a:r>
              <a:rPr lang="ru-RU" sz="1400" dirty="0" err="1"/>
              <a:t>тематичних</a:t>
            </a:r>
            <a:r>
              <a:rPr lang="ru-RU" sz="1400" dirty="0"/>
              <a:t> </a:t>
            </a:r>
            <a:r>
              <a:rPr lang="ru-RU" sz="1400" dirty="0" err="1"/>
              <a:t>питань</a:t>
            </a:r>
            <a:r>
              <a:rPr lang="ru-RU" sz="1400" dirty="0"/>
              <a:t> для </a:t>
            </a:r>
            <a:r>
              <a:rPr lang="ru-RU" sz="1400" dirty="0" err="1"/>
              <a:t>дискусії</a:t>
            </a:r>
            <a:r>
              <a:rPr lang="ru-RU" sz="1400" dirty="0"/>
              <a:t>, </a:t>
            </a:r>
            <a:r>
              <a:rPr lang="ru-RU" sz="1400" dirty="0" err="1"/>
              <a:t>кейсів</a:t>
            </a:r>
            <a:r>
              <a:rPr lang="ru-RU" sz="1400" dirty="0"/>
              <a:t> для </a:t>
            </a:r>
            <a:r>
              <a:rPr lang="ru-RU" sz="1400" dirty="0" err="1"/>
              <a:t>обговорення</a:t>
            </a:r>
            <a:r>
              <a:rPr lang="ru-RU" sz="1400" dirty="0"/>
              <a:t>, </a:t>
            </a:r>
            <a:r>
              <a:rPr lang="ru-RU" sz="1400" dirty="0" err="1"/>
              <a:t>завдань</a:t>
            </a:r>
            <a:r>
              <a:rPr lang="ru-RU" sz="1400" dirty="0"/>
              <a:t> для </a:t>
            </a:r>
            <a:r>
              <a:rPr lang="ru-RU" sz="1400" dirty="0" err="1"/>
              <a:t>самоперевірки</a:t>
            </a:r>
            <a:r>
              <a:rPr lang="ru-RU" sz="1400" dirty="0"/>
              <a:t>.</a:t>
            </a:r>
          </a:p>
          <a:p>
            <a:pPr indent="457200" algn="just"/>
            <a:r>
              <a:rPr lang="ru-RU" sz="1400" dirty="0"/>
              <a:t>Для </a:t>
            </a:r>
            <a:r>
              <a:rPr lang="ru-RU" sz="1400" dirty="0" err="1"/>
              <a:t>студентів</a:t>
            </a:r>
            <a:r>
              <a:rPr lang="ru-RU" sz="1400" dirty="0"/>
              <a:t> </a:t>
            </a:r>
            <a:r>
              <a:rPr lang="ru-RU" sz="1400" dirty="0" err="1"/>
              <a:t>спеціальності</a:t>
            </a:r>
            <a:r>
              <a:rPr lang="ru-RU" sz="1400" dirty="0"/>
              <a:t> «Менеджмент», </a:t>
            </a:r>
            <a:r>
              <a:rPr lang="ru-RU" sz="1400" dirty="0" err="1"/>
              <a:t>керівників</a:t>
            </a:r>
            <a:r>
              <a:rPr lang="ru-RU" sz="1400" dirty="0"/>
              <a:t> </a:t>
            </a:r>
            <a:r>
              <a:rPr lang="ru-RU" sz="1400" dirty="0" err="1"/>
              <a:t>усіх</a:t>
            </a:r>
            <a:r>
              <a:rPr lang="ru-RU" sz="1400" dirty="0"/>
              <a:t> ланок та </a:t>
            </a:r>
            <a:r>
              <a:rPr lang="ru-RU" sz="1400" dirty="0" err="1"/>
              <a:t>фахівців</a:t>
            </a:r>
            <a:r>
              <a:rPr lang="ru-RU" sz="1400" dirty="0"/>
              <a:t> з </a:t>
            </a:r>
            <a:r>
              <a:rPr lang="ru-RU" sz="1400" dirty="0" err="1"/>
              <a:t>проектної</a:t>
            </a:r>
            <a:r>
              <a:rPr lang="ru-RU" sz="1400" dirty="0"/>
              <a:t> </a:t>
            </a:r>
            <a:r>
              <a:rPr lang="ru-RU" sz="1400" dirty="0" err="1"/>
              <a:t>діяльності</a:t>
            </a:r>
            <a:r>
              <a:rPr lang="ru-RU" sz="1400" dirty="0"/>
              <a:t>.</a:t>
            </a:r>
          </a:p>
          <a:p>
            <a:pPr indent="457200" algn="just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582991412"/>
      </p:ext>
    </p:extLst>
  </p:cSld>
  <p:clrMapOvr>
    <a:masterClrMapping/>
  </p:clrMapOvr>
  <p:transition spd="slow" advClick="0" advTm="3000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702392" y="1458097"/>
            <a:ext cx="4619579" cy="1410299"/>
          </a:xfrm>
        </p:spPr>
        <p:txBody>
          <a:bodyPr>
            <a:noAutofit/>
          </a:bodyPr>
          <a:lstStyle/>
          <a:p>
            <a:r>
              <a:rPr lang="ru-RU" sz="1800" b="1" dirty="0" err="1"/>
              <a:t>Вербенський</a:t>
            </a:r>
            <a:r>
              <a:rPr lang="ru-RU" sz="1800" b="1" dirty="0"/>
              <a:t> М.Г. </a:t>
            </a:r>
            <a:r>
              <a:rPr lang="ru-RU" sz="1800" b="1" dirty="0" err="1" smtClean="0"/>
              <a:t>Кримінальна</a:t>
            </a:r>
            <a:r>
              <a:rPr lang="ru-RU" sz="1800" b="1" dirty="0" smtClean="0"/>
              <a:t> </a:t>
            </a:r>
            <a:r>
              <a:rPr lang="ru-RU" sz="1800" b="1" dirty="0" err="1"/>
              <a:t>ситуація</a:t>
            </a:r>
            <a:r>
              <a:rPr lang="ru-RU" sz="1800" b="1" dirty="0"/>
              <a:t> в </a:t>
            </a:r>
            <a:r>
              <a:rPr lang="ru-RU" sz="1800" b="1" dirty="0" err="1"/>
              <a:t>Україні</a:t>
            </a:r>
            <a:r>
              <a:rPr lang="ru-RU" sz="1800" b="1" dirty="0"/>
              <a:t>: </a:t>
            </a:r>
            <a:r>
              <a:rPr lang="ru-RU" sz="1800" b="1" dirty="0" err="1"/>
              <a:t>основні</a:t>
            </a:r>
            <a:r>
              <a:rPr lang="ru-RU" sz="1800" b="1" dirty="0"/>
              <a:t> </a:t>
            </a:r>
            <a:r>
              <a:rPr lang="ru-RU" sz="1800" b="1" dirty="0" err="1" smtClean="0"/>
              <a:t>тенденції</a:t>
            </a:r>
            <a:r>
              <a:rPr lang="ru-RU" sz="1800" b="1" dirty="0" smtClean="0"/>
              <a:t> </a:t>
            </a:r>
            <a:r>
              <a:rPr lang="ru-RU" sz="1800" b="1" dirty="0"/>
              <a:t>2020 </a:t>
            </a:r>
            <a:r>
              <a:rPr lang="ru-RU" sz="1800" b="1" dirty="0" err="1"/>
              <a:t>рік</a:t>
            </a:r>
            <a:r>
              <a:rPr lang="ru-RU" sz="1800" b="1" dirty="0"/>
              <a:t> : </a:t>
            </a:r>
            <a:r>
              <a:rPr lang="ru-RU" sz="1800" b="1" dirty="0" err="1" smtClean="0"/>
              <a:t>монографія</a:t>
            </a:r>
            <a:r>
              <a:rPr lang="ru-RU" sz="1800" b="1" dirty="0" smtClean="0"/>
              <a:t>  /  </a:t>
            </a:r>
            <a:r>
              <a:rPr lang="ru-RU" sz="1800" b="1" dirty="0"/>
              <a:t>М. Г. 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Вербенський</a:t>
            </a:r>
            <a:r>
              <a:rPr lang="ru-RU" sz="1800" b="1" dirty="0"/>
              <a:t>, </a:t>
            </a:r>
            <a:r>
              <a:rPr lang="ru-RU" sz="1800" b="1" dirty="0" smtClean="0"/>
              <a:t>          О</a:t>
            </a:r>
            <a:r>
              <a:rPr lang="ru-RU" sz="1800" b="1" dirty="0"/>
              <a:t>. Г. Кулик, І. В. </a:t>
            </a:r>
            <a:r>
              <a:rPr lang="ru-RU" sz="1800" b="1" dirty="0" smtClean="0"/>
              <a:t>Наумова. </a:t>
            </a:r>
            <a:r>
              <a:rPr lang="ru-RU" sz="1800" b="1" dirty="0"/>
              <a:t>- </a:t>
            </a:r>
            <a:r>
              <a:rPr lang="ru-RU" sz="1800" b="1" dirty="0" err="1"/>
              <a:t>Вінниця</a:t>
            </a:r>
            <a:r>
              <a:rPr lang="ru-RU" sz="1800" b="1" dirty="0"/>
              <a:t> : Твори, </a:t>
            </a:r>
            <a:r>
              <a:rPr lang="ru-RU" sz="1800" b="1" dirty="0" smtClean="0"/>
              <a:t>2021. </a:t>
            </a:r>
            <a:r>
              <a:rPr lang="ru-RU" sz="1800" b="1" dirty="0"/>
              <a:t>- 144 с. </a:t>
            </a:r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293" r="4293"/>
          <a:stretch>
            <a:fillRect/>
          </a:stretch>
        </p:blipFill>
        <p:spPr>
          <a:xfrm>
            <a:off x="971550" y="1570038"/>
            <a:ext cx="2297113" cy="3581400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640609" y="3189673"/>
            <a:ext cx="4681362" cy="1371600"/>
          </a:xfrm>
        </p:spPr>
        <p:txBody>
          <a:bodyPr>
            <a:noAutofit/>
          </a:bodyPr>
          <a:lstStyle/>
          <a:p>
            <a:pPr indent="457200" algn="just"/>
            <a:r>
              <a:rPr lang="ru-RU" sz="1300" dirty="0"/>
              <a:t>У </a:t>
            </a:r>
            <a:r>
              <a:rPr lang="ru-RU" sz="1300" dirty="0" err="1"/>
              <a:t>монографії</a:t>
            </a:r>
            <a:r>
              <a:rPr lang="ru-RU" sz="1300" dirty="0"/>
              <a:t> </a:t>
            </a:r>
            <a:r>
              <a:rPr lang="ru-RU" sz="1300" dirty="0" err="1"/>
              <a:t>досліджуються</a:t>
            </a:r>
            <a:r>
              <a:rPr lang="ru-RU" sz="1300" dirty="0"/>
              <a:t> </a:t>
            </a:r>
            <a:r>
              <a:rPr lang="ru-RU" sz="1300" dirty="0" err="1"/>
              <a:t>тенденції</a:t>
            </a:r>
            <a:r>
              <a:rPr lang="ru-RU" sz="1300" dirty="0"/>
              <a:t> та </a:t>
            </a:r>
            <a:r>
              <a:rPr lang="ru-RU" sz="1300" dirty="0" err="1"/>
              <a:t>закономірності</a:t>
            </a:r>
            <a:r>
              <a:rPr lang="ru-RU" sz="1300" dirty="0"/>
              <a:t> </a:t>
            </a:r>
            <a:r>
              <a:rPr lang="ru-RU" sz="1300" dirty="0" err="1"/>
              <a:t>кримінальних</a:t>
            </a:r>
            <a:r>
              <a:rPr lang="ru-RU" sz="1300" dirty="0"/>
              <a:t> </a:t>
            </a:r>
            <a:r>
              <a:rPr lang="ru-RU" sz="1300" dirty="0" err="1"/>
              <a:t>правопорушень</a:t>
            </a:r>
            <a:r>
              <a:rPr lang="ru-RU" sz="1300" dirty="0"/>
              <a:t> в </a:t>
            </a:r>
            <a:r>
              <a:rPr lang="ru-RU" sz="1300" dirty="0" err="1"/>
              <a:t>Україні</a:t>
            </a:r>
            <a:r>
              <a:rPr lang="ru-RU" sz="1300" dirty="0"/>
              <a:t> за </a:t>
            </a:r>
            <a:r>
              <a:rPr lang="ru-RU" sz="1300" dirty="0" err="1"/>
              <a:t>період</a:t>
            </a:r>
            <a:r>
              <a:rPr lang="ru-RU" sz="1300" dirty="0"/>
              <a:t> 2013-2020 </a:t>
            </a:r>
            <a:r>
              <a:rPr lang="ru-RU" sz="1300" dirty="0" err="1"/>
              <a:t>рр</a:t>
            </a:r>
            <a:r>
              <a:rPr lang="ru-RU" sz="1300" dirty="0"/>
              <a:t>. </a:t>
            </a:r>
            <a:r>
              <a:rPr lang="ru-RU" sz="1300" dirty="0" err="1"/>
              <a:t>Здійснено</a:t>
            </a:r>
            <a:r>
              <a:rPr lang="ru-RU" sz="1300" dirty="0"/>
              <a:t> </a:t>
            </a:r>
            <a:r>
              <a:rPr lang="ru-RU" sz="1300" dirty="0" err="1"/>
              <a:t>кримінологічний</a:t>
            </a:r>
            <a:r>
              <a:rPr lang="ru-RU" sz="1300" dirty="0"/>
              <a:t> </a:t>
            </a:r>
            <a:r>
              <a:rPr lang="ru-RU" sz="1300" dirty="0" err="1"/>
              <a:t>аналіз</a:t>
            </a:r>
            <a:r>
              <a:rPr lang="ru-RU" sz="1300" dirty="0"/>
              <a:t> </a:t>
            </a:r>
            <a:r>
              <a:rPr lang="ru-RU" sz="1300" dirty="0" err="1"/>
              <a:t>кримінальних</a:t>
            </a:r>
            <a:r>
              <a:rPr lang="ru-RU" sz="1300" dirty="0"/>
              <a:t> </a:t>
            </a:r>
            <a:r>
              <a:rPr lang="ru-RU" sz="1300" dirty="0" err="1"/>
              <a:t>правопорушень</a:t>
            </a:r>
            <a:r>
              <a:rPr lang="ru-RU" sz="1300" dirty="0"/>
              <a:t> в </a:t>
            </a:r>
            <a:r>
              <a:rPr lang="ru-RU" sz="1300" dirty="0" err="1"/>
              <a:t>цілому</a:t>
            </a:r>
            <a:r>
              <a:rPr lang="ru-RU" sz="1300" dirty="0"/>
              <a:t> та </a:t>
            </a:r>
            <a:r>
              <a:rPr lang="ru-RU" sz="1300" dirty="0" err="1"/>
              <a:t>окремих</a:t>
            </a:r>
            <a:r>
              <a:rPr lang="ru-RU" sz="1300" dirty="0"/>
              <a:t> </a:t>
            </a:r>
            <a:r>
              <a:rPr lang="ru-RU" sz="1300" dirty="0" err="1"/>
              <a:t>їх</a:t>
            </a:r>
            <a:r>
              <a:rPr lang="ru-RU" sz="1300" dirty="0"/>
              <a:t> </a:t>
            </a:r>
            <a:r>
              <a:rPr lang="ru-RU" sz="1300" dirty="0" err="1"/>
              <a:t>видів</a:t>
            </a:r>
            <a:r>
              <a:rPr lang="ru-RU" sz="1300" dirty="0"/>
              <a:t>, </a:t>
            </a:r>
            <a:r>
              <a:rPr lang="ru-RU" sz="1300" dirty="0" err="1"/>
              <a:t>територіальної</a:t>
            </a:r>
            <a:r>
              <a:rPr lang="ru-RU" sz="1300" dirty="0"/>
              <a:t> </a:t>
            </a:r>
            <a:r>
              <a:rPr lang="ru-RU" sz="1300" dirty="0" err="1"/>
              <a:t>поширеності</a:t>
            </a:r>
            <a:r>
              <a:rPr lang="ru-RU" sz="1300" dirty="0"/>
              <a:t> </a:t>
            </a:r>
            <a:r>
              <a:rPr lang="ru-RU" sz="1300" dirty="0" err="1"/>
              <a:t>кримінальних</a:t>
            </a:r>
            <a:r>
              <a:rPr lang="ru-RU" sz="1300" dirty="0"/>
              <a:t> </a:t>
            </a:r>
            <a:r>
              <a:rPr lang="ru-RU" sz="1300" dirty="0" err="1"/>
              <a:t>правопорушень</a:t>
            </a:r>
            <a:r>
              <a:rPr lang="ru-RU" sz="1300" dirty="0"/>
              <a:t> в </a:t>
            </a:r>
            <a:r>
              <a:rPr lang="ru-RU" sz="1300" dirty="0" err="1"/>
              <a:t>Україні</a:t>
            </a:r>
            <a:r>
              <a:rPr lang="ru-RU" sz="1300" dirty="0"/>
              <a:t>, особи </a:t>
            </a:r>
            <a:r>
              <a:rPr lang="ru-RU" sz="1300" dirty="0" err="1"/>
              <a:t>правопорушника</a:t>
            </a:r>
            <a:r>
              <a:rPr lang="ru-RU" sz="1300" dirty="0"/>
              <a:t> та особи </a:t>
            </a:r>
            <a:r>
              <a:rPr lang="ru-RU" sz="1300" dirty="0" err="1"/>
              <a:t>потерпілого</a:t>
            </a:r>
            <a:r>
              <a:rPr lang="ru-RU" sz="1300" dirty="0"/>
              <a:t>. </a:t>
            </a:r>
            <a:endParaRPr lang="ru-RU" sz="1300" dirty="0" smtClean="0"/>
          </a:p>
          <a:p>
            <a:pPr indent="457200" algn="just"/>
            <a:r>
              <a:rPr lang="ru-RU" sz="1300" dirty="0" smtClean="0"/>
              <a:t>Для </a:t>
            </a:r>
            <a:r>
              <a:rPr lang="ru-RU" sz="1300" dirty="0" err="1"/>
              <a:t>науковців</a:t>
            </a:r>
            <a:r>
              <a:rPr lang="ru-RU" sz="1300" dirty="0"/>
              <a:t> і </a:t>
            </a:r>
            <a:r>
              <a:rPr lang="ru-RU" sz="1300" dirty="0" err="1"/>
              <a:t>практичних</a:t>
            </a:r>
            <a:r>
              <a:rPr lang="ru-RU" sz="1300" dirty="0"/>
              <a:t> </a:t>
            </a:r>
            <a:r>
              <a:rPr lang="ru-RU" sz="1300" dirty="0" err="1"/>
              <a:t>працівників</a:t>
            </a:r>
            <a:r>
              <a:rPr lang="ru-RU" sz="1300" dirty="0"/>
              <a:t> </a:t>
            </a:r>
            <a:r>
              <a:rPr lang="ru-RU" sz="1300" dirty="0" err="1"/>
              <a:t>правоохоронних</a:t>
            </a:r>
            <a:r>
              <a:rPr lang="ru-RU" sz="1300" dirty="0"/>
              <a:t> </a:t>
            </a:r>
            <a:r>
              <a:rPr lang="ru-RU" sz="1300" dirty="0" err="1"/>
              <a:t>органів</a:t>
            </a:r>
            <a:r>
              <a:rPr lang="ru-RU" sz="1300" dirty="0"/>
              <a:t>, </a:t>
            </a:r>
            <a:r>
              <a:rPr lang="ru-RU" sz="1300" dirty="0" err="1"/>
              <a:t>викладачів</a:t>
            </a:r>
            <a:r>
              <a:rPr lang="ru-RU" sz="1300" dirty="0"/>
              <a:t> і </a:t>
            </a:r>
            <a:r>
              <a:rPr lang="ru-RU" sz="1300" dirty="0" err="1"/>
              <a:t>студентів</a:t>
            </a:r>
            <a:r>
              <a:rPr lang="ru-RU" sz="1300" dirty="0"/>
              <a:t>, </a:t>
            </a:r>
            <a:r>
              <a:rPr lang="ru-RU" sz="1300" dirty="0" err="1"/>
              <a:t>курсантів</a:t>
            </a:r>
            <a:r>
              <a:rPr lang="ru-RU" sz="1300" dirty="0"/>
              <a:t>, </a:t>
            </a:r>
            <a:r>
              <a:rPr lang="ru-RU" sz="1300" dirty="0" err="1"/>
              <a:t>слухачів</a:t>
            </a:r>
            <a:r>
              <a:rPr lang="ru-RU" sz="1300" dirty="0"/>
              <a:t>, </a:t>
            </a:r>
            <a:r>
              <a:rPr lang="ru-RU" sz="1300" dirty="0" err="1"/>
              <a:t>аспірантів</a:t>
            </a:r>
            <a:r>
              <a:rPr lang="ru-RU" sz="1300" dirty="0"/>
              <a:t> та </a:t>
            </a:r>
            <a:r>
              <a:rPr lang="ru-RU" sz="1300" dirty="0" err="1"/>
              <a:t>ад’юнктів</a:t>
            </a:r>
            <a:r>
              <a:rPr lang="ru-RU" sz="1300" dirty="0"/>
              <a:t> </a:t>
            </a:r>
            <a:r>
              <a:rPr lang="ru-RU" sz="1300" dirty="0" err="1"/>
              <a:t>закладів</a:t>
            </a:r>
            <a:r>
              <a:rPr lang="ru-RU" sz="1300" dirty="0"/>
              <a:t> </a:t>
            </a:r>
            <a:r>
              <a:rPr lang="ru-RU" sz="1300" dirty="0" err="1"/>
              <a:t>вищої</a:t>
            </a:r>
            <a:r>
              <a:rPr lang="ru-RU" sz="1300" dirty="0"/>
              <a:t> </a:t>
            </a:r>
            <a:r>
              <a:rPr lang="ru-RU" sz="1300" dirty="0" err="1"/>
              <a:t>освіти</a:t>
            </a:r>
            <a:r>
              <a:rPr lang="ru-RU" sz="1300" dirty="0"/>
              <a:t>. </a:t>
            </a:r>
            <a:r>
              <a:rPr lang="ru-RU" sz="1300" dirty="0" err="1"/>
              <a:t>Може</a:t>
            </a:r>
            <a:r>
              <a:rPr lang="ru-RU" sz="1300" dirty="0"/>
              <a:t> бути </a:t>
            </a:r>
            <a:r>
              <a:rPr lang="ru-RU" sz="1300" dirty="0" err="1"/>
              <a:t>корисною</a:t>
            </a:r>
            <a:r>
              <a:rPr lang="ru-RU" sz="1300" dirty="0"/>
              <a:t> </a:t>
            </a:r>
            <a:r>
              <a:rPr lang="ru-RU" sz="1300" dirty="0" err="1"/>
              <a:t>соціологам</a:t>
            </a:r>
            <a:r>
              <a:rPr lang="ru-RU" sz="1300" dirty="0"/>
              <a:t>, </a:t>
            </a:r>
            <a:r>
              <a:rPr lang="ru-RU" sz="1300" dirty="0" err="1"/>
              <a:t>політологам</a:t>
            </a:r>
            <a:r>
              <a:rPr lang="ru-RU" sz="1300" dirty="0"/>
              <a:t>, </a:t>
            </a:r>
            <a:r>
              <a:rPr lang="ru-RU" sz="1300" dirty="0" err="1"/>
              <a:t>журналістам</a:t>
            </a:r>
            <a:r>
              <a:rPr lang="ru-RU" sz="1300" dirty="0"/>
              <a:t>, </a:t>
            </a:r>
            <a:r>
              <a:rPr lang="ru-RU" sz="1300" dirty="0" err="1"/>
              <a:t>всім</a:t>
            </a:r>
            <a:r>
              <a:rPr lang="ru-RU" sz="1300" dirty="0"/>
              <a:t>, </a:t>
            </a:r>
            <a:r>
              <a:rPr lang="ru-RU" sz="1300" dirty="0" err="1"/>
              <a:t>хто</a:t>
            </a:r>
            <a:r>
              <a:rPr lang="ru-RU" sz="1300" dirty="0"/>
              <a:t> </a:t>
            </a:r>
            <a:r>
              <a:rPr lang="ru-RU" sz="1300" dirty="0" err="1"/>
              <a:t>цікавиться</a:t>
            </a:r>
            <a:r>
              <a:rPr lang="ru-RU" sz="1300" dirty="0"/>
              <a:t> проблемою </a:t>
            </a:r>
            <a:r>
              <a:rPr lang="ru-RU" sz="1300" dirty="0" err="1"/>
              <a:t>злочинності</a:t>
            </a:r>
            <a:r>
              <a:rPr lang="ru-RU" sz="1300" dirty="0"/>
              <a:t> та </a:t>
            </a:r>
            <a:r>
              <a:rPr lang="ru-RU" sz="1300" dirty="0" err="1" smtClean="0"/>
              <a:t>запобігання</a:t>
            </a:r>
            <a:r>
              <a:rPr lang="ru-RU" sz="1300" dirty="0"/>
              <a:t>.</a:t>
            </a:r>
            <a:endParaRPr lang="ru-RU" sz="1300" dirty="0"/>
          </a:p>
          <a:p>
            <a:pPr indent="457200" algn="just"/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1462745452"/>
      </p:ext>
    </p:extLst>
  </p:cSld>
  <p:clrMapOvr>
    <a:masterClrMapping/>
  </p:clrMapOvr>
  <p:transition spd="slow" advClick="0" advTm="3000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41755" y="1197145"/>
            <a:ext cx="4681362" cy="1028700"/>
          </a:xfrm>
        </p:spPr>
        <p:txBody>
          <a:bodyPr>
            <a:noAutofit/>
          </a:bodyPr>
          <a:lstStyle/>
          <a:p>
            <a:r>
              <a:rPr lang="ru-RU" sz="1800" b="1" dirty="0"/>
              <a:t>Винник А.О. </a:t>
            </a:r>
            <a:r>
              <a:rPr lang="ru-RU" sz="1800" b="1" dirty="0" err="1" smtClean="0"/>
              <a:t>Спеціальна</a:t>
            </a:r>
            <a:r>
              <a:rPr lang="ru-RU" sz="1800" b="1" dirty="0" smtClean="0"/>
              <a:t> </a:t>
            </a:r>
            <a:r>
              <a:rPr lang="ru-RU" sz="1800" b="1" dirty="0" err="1"/>
              <a:t>конфіскація</a:t>
            </a:r>
            <a:r>
              <a:rPr lang="ru-RU" sz="1800" b="1" dirty="0"/>
              <a:t> у </a:t>
            </a:r>
            <a:r>
              <a:rPr lang="ru-RU" sz="1800" b="1" dirty="0" err="1"/>
              <a:t>кримінальному</a:t>
            </a:r>
            <a:r>
              <a:rPr lang="ru-RU" sz="1800" b="1" dirty="0"/>
              <a:t> </a:t>
            </a:r>
            <a:r>
              <a:rPr lang="ru-RU" sz="1800" b="1" dirty="0" err="1"/>
              <a:t>праві</a:t>
            </a:r>
            <a:r>
              <a:rPr lang="ru-RU" sz="1800" b="1" dirty="0"/>
              <a:t> : </a:t>
            </a:r>
            <a:r>
              <a:rPr lang="ru-RU" sz="1800" b="1" dirty="0" err="1"/>
              <a:t>монографія</a:t>
            </a:r>
            <a:r>
              <a:rPr lang="ru-RU" sz="1800" b="1" dirty="0"/>
              <a:t> / А. О. </a:t>
            </a:r>
            <a:r>
              <a:rPr lang="ru-RU" sz="1800" b="1" dirty="0" smtClean="0"/>
              <a:t>Винник. </a:t>
            </a:r>
            <a:r>
              <a:rPr lang="ru-RU" sz="1800" b="1" dirty="0"/>
              <a:t>- </a:t>
            </a:r>
            <a:r>
              <a:rPr lang="ru-RU" sz="1800" b="1" dirty="0" err="1"/>
              <a:t>Львів</a:t>
            </a:r>
            <a:r>
              <a:rPr lang="ru-RU" sz="1800" b="1" dirty="0"/>
              <a:t> : </a:t>
            </a:r>
            <a:r>
              <a:rPr lang="ru-RU" sz="1800" b="1" dirty="0" err="1"/>
              <a:t>ЛьвДУВС</a:t>
            </a:r>
            <a:r>
              <a:rPr lang="ru-RU" sz="1800" b="1" dirty="0"/>
              <a:t>, </a:t>
            </a:r>
            <a:r>
              <a:rPr lang="ru-RU" sz="1800" b="1" dirty="0" smtClean="0"/>
              <a:t>2021. </a:t>
            </a:r>
            <a:r>
              <a:rPr lang="ru-RU" sz="1800" b="1" dirty="0"/>
              <a:t>- 196 с. </a:t>
            </a:r>
            <a:endParaRPr lang="ru-RU" sz="1800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541755" y="3057868"/>
            <a:ext cx="4681362" cy="1371600"/>
          </a:xfrm>
        </p:spPr>
        <p:txBody>
          <a:bodyPr>
            <a:noAutofit/>
          </a:bodyPr>
          <a:lstStyle/>
          <a:p>
            <a:pPr indent="457200" algn="just"/>
            <a:r>
              <a:rPr lang="ru-RU" sz="1400" dirty="0" err="1"/>
              <a:t>Розкрито</a:t>
            </a:r>
            <a:r>
              <a:rPr lang="ru-RU" sz="1400" dirty="0"/>
              <a:t> стан </a:t>
            </a:r>
            <a:r>
              <a:rPr lang="ru-RU" sz="1400" dirty="0" err="1"/>
              <a:t>дослідження</a:t>
            </a:r>
            <a:r>
              <a:rPr lang="ru-RU" sz="1400" dirty="0"/>
              <a:t> </a:t>
            </a:r>
            <a:r>
              <a:rPr lang="ru-RU" sz="1400" dirty="0" err="1"/>
              <a:t>спеціальної</a:t>
            </a:r>
            <a:r>
              <a:rPr lang="ru-RU" sz="1400" dirty="0"/>
              <a:t> </a:t>
            </a:r>
            <a:r>
              <a:rPr lang="ru-RU" sz="1400" dirty="0" err="1"/>
              <a:t>конфіскації</a:t>
            </a:r>
            <a:r>
              <a:rPr lang="ru-RU" sz="1400" dirty="0"/>
              <a:t>; </a:t>
            </a:r>
            <a:r>
              <a:rPr lang="ru-RU" sz="1400" dirty="0" err="1"/>
              <a:t>висвітлено</a:t>
            </a:r>
            <a:r>
              <a:rPr lang="ru-RU" sz="1400" dirty="0"/>
              <a:t> </a:t>
            </a:r>
            <a:r>
              <a:rPr lang="ru-RU" sz="1400" dirty="0" err="1"/>
              <a:t>її</a:t>
            </a:r>
            <a:r>
              <a:rPr lang="ru-RU" sz="1400" dirty="0"/>
              <a:t> </a:t>
            </a:r>
            <a:r>
              <a:rPr lang="ru-RU" sz="1400" dirty="0" err="1"/>
              <a:t>соціальну</a:t>
            </a:r>
            <a:r>
              <a:rPr lang="ru-RU" sz="1400" dirty="0"/>
              <a:t> </a:t>
            </a:r>
            <a:r>
              <a:rPr lang="ru-RU" sz="1400" dirty="0" err="1"/>
              <a:t>обумовленість</a:t>
            </a:r>
            <a:r>
              <a:rPr lang="ru-RU" sz="1400" dirty="0"/>
              <a:t>; </a:t>
            </a:r>
            <a:r>
              <a:rPr lang="ru-RU" sz="1400" dirty="0" err="1"/>
              <a:t>визначено</a:t>
            </a:r>
            <a:r>
              <a:rPr lang="ru-RU" sz="1400" dirty="0"/>
              <a:t> </a:t>
            </a:r>
            <a:r>
              <a:rPr lang="ru-RU" sz="1400" dirty="0" err="1"/>
              <a:t>правову</a:t>
            </a:r>
            <a:r>
              <a:rPr lang="ru-RU" sz="1400" dirty="0"/>
              <a:t> природу та </a:t>
            </a:r>
            <a:r>
              <a:rPr lang="ru-RU" sz="1400" dirty="0" err="1"/>
              <a:t>місце</a:t>
            </a:r>
            <a:r>
              <a:rPr lang="ru-RU" sz="1400" dirty="0"/>
              <a:t> </a:t>
            </a:r>
            <a:r>
              <a:rPr lang="ru-RU" sz="1400" dirty="0" err="1"/>
              <a:t>спеціальної</a:t>
            </a:r>
            <a:r>
              <a:rPr lang="ru-RU" sz="1400" dirty="0"/>
              <a:t> </a:t>
            </a:r>
            <a:r>
              <a:rPr lang="ru-RU" sz="1400" dirty="0" err="1"/>
              <a:t>конфіскації</a:t>
            </a:r>
            <a:r>
              <a:rPr lang="ru-RU" sz="1400" dirty="0"/>
              <a:t> в </a:t>
            </a:r>
            <a:r>
              <a:rPr lang="ru-RU" sz="1400" dirty="0" err="1"/>
              <a:t>системі</a:t>
            </a:r>
            <a:r>
              <a:rPr lang="ru-RU" sz="1400" dirty="0"/>
              <a:t> </a:t>
            </a:r>
            <a:r>
              <a:rPr lang="ru-RU" sz="1400" dirty="0" err="1"/>
              <a:t>кримінально-правових</a:t>
            </a:r>
            <a:r>
              <a:rPr lang="ru-RU" sz="1400" dirty="0"/>
              <a:t> норм, а </a:t>
            </a:r>
            <a:r>
              <a:rPr lang="ru-RU" sz="1400" dirty="0" err="1"/>
              <a:t>також</a:t>
            </a:r>
            <a:r>
              <a:rPr lang="ru-RU" sz="1400" dirty="0"/>
              <a:t> мету, </a:t>
            </a:r>
            <a:r>
              <a:rPr lang="ru-RU" sz="1400" dirty="0" err="1"/>
              <a:t>підстави</a:t>
            </a:r>
            <a:r>
              <a:rPr lang="ru-RU" sz="1400" dirty="0"/>
              <a:t> та </a:t>
            </a:r>
            <a:r>
              <a:rPr lang="ru-RU" sz="1400" dirty="0" err="1"/>
              <a:t>умови</a:t>
            </a:r>
            <a:r>
              <a:rPr lang="ru-RU" sz="1400" dirty="0"/>
              <a:t> </a:t>
            </a:r>
            <a:r>
              <a:rPr lang="ru-RU" sz="1400" dirty="0" err="1" smtClean="0"/>
              <a:t>застосування</a:t>
            </a:r>
            <a:r>
              <a:rPr lang="ru-RU" sz="1400" dirty="0"/>
              <a:t>. </a:t>
            </a:r>
            <a:endParaRPr lang="ru-RU" sz="1400" dirty="0" smtClean="0"/>
          </a:p>
          <a:p>
            <a:pPr indent="457200" algn="just"/>
            <a:r>
              <a:rPr lang="ru-RU" sz="1400" dirty="0" smtClean="0"/>
              <a:t>Для </a:t>
            </a:r>
            <a:r>
              <a:rPr lang="ru-RU" sz="1400" dirty="0" err="1"/>
              <a:t>науковців</a:t>
            </a:r>
            <a:r>
              <a:rPr lang="ru-RU" sz="1400" dirty="0"/>
              <a:t>, </a:t>
            </a:r>
            <a:r>
              <a:rPr lang="ru-RU" sz="1400" dirty="0" err="1"/>
              <a:t>науково-педагогічних</a:t>
            </a:r>
            <a:r>
              <a:rPr lang="ru-RU" sz="1400" dirty="0"/>
              <a:t> </a:t>
            </a:r>
            <a:r>
              <a:rPr lang="ru-RU" sz="1400" dirty="0" err="1"/>
              <a:t>працівників</a:t>
            </a:r>
            <a:r>
              <a:rPr lang="ru-RU" sz="1400" dirty="0"/>
              <a:t>, </a:t>
            </a:r>
            <a:r>
              <a:rPr lang="ru-RU" sz="1400" dirty="0" err="1"/>
              <a:t>здобувачів</a:t>
            </a:r>
            <a:r>
              <a:rPr lang="ru-RU" sz="1400" dirty="0"/>
              <a:t> </a:t>
            </a:r>
            <a:r>
              <a:rPr lang="ru-RU" sz="1400" dirty="0" err="1"/>
              <a:t>освіти</a:t>
            </a:r>
            <a:r>
              <a:rPr lang="ru-RU" sz="1400" dirty="0"/>
              <a:t> </a:t>
            </a:r>
            <a:r>
              <a:rPr lang="ru-RU" sz="1400" dirty="0" err="1"/>
              <a:t>юридичних</a:t>
            </a:r>
            <a:r>
              <a:rPr lang="ru-RU" sz="1400" dirty="0"/>
              <a:t> </a:t>
            </a:r>
            <a:r>
              <a:rPr lang="ru-RU" sz="1400" dirty="0" err="1"/>
              <a:t>факультетів</a:t>
            </a:r>
            <a:r>
              <a:rPr lang="ru-RU" sz="1400" dirty="0"/>
              <a:t> та </a:t>
            </a:r>
            <a:r>
              <a:rPr lang="ru-RU" sz="1400" dirty="0" err="1"/>
              <a:t>закладів</a:t>
            </a:r>
            <a:r>
              <a:rPr lang="ru-RU" sz="1400" dirty="0"/>
              <a:t> </a:t>
            </a:r>
            <a:r>
              <a:rPr lang="ru-RU" sz="1400" dirty="0" err="1"/>
              <a:t>освіти</a:t>
            </a:r>
            <a:r>
              <a:rPr lang="ru-RU" sz="1400" dirty="0"/>
              <a:t> </a:t>
            </a:r>
            <a:r>
              <a:rPr lang="ru-RU" sz="1400" dirty="0" err="1"/>
              <a:t>юридичного</a:t>
            </a:r>
            <a:r>
              <a:rPr lang="ru-RU" sz="1400" dirty="0"/>
              <a:t> </a:t>
            </a:r>
            <a:r>
              <a:rPr lang="ru-RU" sz="1400" dirty="0" err="1"/>
              <a:t>спрямування</a:t>
            </a:r>
            <a:r>
              <a:rPr lang="ru-RU" sz="1400" dirty="0"/>
              <a:t>, а </a:t>
            </a:r>
            <a:r>
              <a:rPr lang="ru-RU" sz="1400" dirty="0" err="1"/>
              <a:t>також</a:t>
            </a:r>
            <a:r>
              <a:rPr lang="ru-RU" sz="1400" dirty="0"/>
              <a:t> </a:t>
            </a:r>
            <a:r>
              <a:rPr lang="ru-RU" sz="1400" dirty="0" err="1"/>
              <a:t>практичних</a:t>
            </a:r>
            <a:r>
              <a:rPr lang="ru-RU" sz="1400" dirty="0"/>
              <a:t> </a:t>
            </a:r>
            <a:r>
              <a:rPr lang="ru-RU" sz="1400" dirty="0" err="1"/>
              <a:t>працівників</a:t>
            </a:r>
            <a:r>
              <a:rPr lang="ru-RU" sz="1400" dirty="0"/>
              <a:t> </a:t>
            </a:r>
            <a:r>
              <a:rPr lang="ru-RU" sz="1400" dirty="0" err="1"/>
              <a:t>практичних</a:t>
            </a:r>
            <a:r>
              <a:rPr lang="ru-RU" sz="1400" dirty="0"/>
              <a:t> </a:t>
            </a:r>
            <a:r>
              <a:rPr lang="ru-RU" sz="1400" dirty="0" err="1"/>
              <a:t>органів</a:t>
            </a:r>
            <a:r>
              <a:rPr lang="ru-RU" sz="1400" dirty="0"/>
              <a:t> </a:t>
            </a:r>
            <a:r>
              <a:rPr lang="ru-RU" sz="1400" dirty="0" err="1"/>
              <a:t>Національної</a:t>
            </a:r>
            <a:r>
              <a:rPr lang="ru-RU" sz="1400" dirty="0"/>
              <a:t> </a:t>
            </a:r>
            <a:r>
              <a:rPr lang="ru-RU" sz="1400" dirty="0" err="1"/>
              <a:t>поліції</a:t>
            </a:r>
            <a:endParaRPr lang="ru-RU" sz="140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0703" y="1423077"/>
            <a:ext cx="2145793" cy="3660987"/>
          </a:xfrm>
        </p:spPr>
      </p:sp>
      <p:pic>
        <p:nvPicPr>
          <p:cNvPr id="7" name="Рисунок 6" descr="C:\Users\User\AppData\Local\Temp\FineReader12.00\media\image10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03" y="1462806"/>
            <a:ext cx="2127340" cy="36212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3657883"/>
      </p:ext>
    </p:extLst>
  </p:cSld>
  <p:clrMapOvr>
    <a:masterClrMapping/>
  </p:clrMapOvr>
  <p:transition spd="slow" advClick="0" advTm="3000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616410" y="1351005"/>
            <a:ext cx="4532566" cy="1204353"/>
          </a:xfrm>
        </p:spPr>
        <p:txBody>
          <a:bodyPr>
            <a:noAutofit/>
          </a:bodyPr>
          <a:lstStyle/>
          <a:p>
            <a:r>
              <a:rPr lang="ru-RU" sz="1800" b="1" dirty="0" err="1"/>
              <a:t>Гобела</a:t>
            </a:r>
            <a:r>
              <a:rPr lang="ru-RU" sz="1800" b="1" dirty="0"/>
              <a:t> В.В. </a:t>
            </a:r>
            <a:r>
              <a:rPr lang="ru-RU" sz="1800" b="1" dirty="0" err="1" smtClean="0"/>
              <a:t>Управління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зовнішньоекономічною</a:t>
            </a:r>
            <a:r>
              <a:rPr lang="ru-RU" sz="1800" b="1" dirty="0" smtClean="0"/>
              <a:t> </a:t>
            </a:r>
            <a:r>
              <a:rPr lang="ru-RU" sz="1800" b="1" dirty="0" err="1"/>
              <a:t>діяльністю</a:t>
            </a:r>
            <a:r>
              <a:rPr lang="ru-RU" sz="1800" b="1" dirty="0"/>
              <a:t> </a:t>
            </a:r>
            <a:r>
              <a:rPr lang="en-US" sz="1800" b="1" dirty="0" smtClean="0"/>
              <a:t>: </a:t>
            </a:r>
            <a:r>
              <a:rPr lang="ru-RU" sz="1800" b="1" dirty="0" err="1"/>
              <a:t>навч</a:t>
            </a:r>
            <a:r>
              <a:rPr lang="ru-RU" sz="1800" b="1" dirty="0"/>
              <a:t>. </a:t>
            </a:r>
            <a:r>
              <a:rPr lang="ru-RU" sz="1800" b="1" dirty="0" err="1"/>
              <a:t>посіб</a:t>
            </a:r>
            <a:r>
              <a:rPr lang="ru-RU" sz="1800" b="1" dirty="0"/>
              <a:t>. / В. В. </a:t>
            </a:r>
            <a:r>
              <a:rPr lang="ru-RU" sz="1800" b="1" dirty="0" err="1" smtClean="0"/>
              <a:t>Гобела</a:t>
            </a:r>
            <a:r>
              <a:rPr lang="ru-RU" sz="1800" b="1" dirty="0" smtClean="0"/>
              <a:t>. </a:t>
            </a:r>
            <a:r>
              <a:rPr lang="ru-RU" sz="1800" b="1" dirty="0"/>
              <a:t>- </a:t>
            </a:r>
            <a:r>
              <a:rPr lang="ru-RU" sz="1800" b="1" dirty="0" err="1"/>
              <a:t>Львів</a:t>
            </a:r>
            <a:r>
              <a:rPr lang="ru-RU" sz="1800" b="1" dirty="0"/>
              <a:t> : </a:t>
            </a:r>
            <a:r>
              <a:rPr lang="ru-RU" sz="1800" b="1" dirty="0" err="1"/>
              <a:t>ЛьвДУВС</a:t>
            </a:r>
            <a:r>
              <a:rPr lang="ru-RU" sz="1800" b="1" dirty="0"/>
              <a:t>, </a:t>
            </a:r>
            <a:r>
              <a:rPr lang="ru-RU" sz="1800" b="1" dirty="0" smtClean="0"/>
              <a:t>2021. </a:t>
            </a:r>
            <a:r>
              <a:rPr lang="ru-RU" sz="1800" b="1" dirty="0"/>
              <a:t>- 244 с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616410" y="3090819"/>
            <a:ext cx="4681362" cy="1371600"/>
          </a:xfrm>
        </p:spPr>
        <p:txBody>
          <a:bodyPr>
            <a:noAutofit/>
          </a:bodyPr>
          <a:lstStyle/>
          <a:p>
            <a:pPr indent="457200" algn="just"/>
            <a:r>
              <a:rPr lang="ru-RU" sz="1400" dirty="0" err="1"/>
              <a:t>Посібник</a:t>
            </a:r>
            <a:r>
              <a:rPr lang="ru-RU" sz="1400" dirty="0"/>
              <a:t>, </a:t>
            </a:r>
            <a:r>
              <a:rPr lang="ru-RU" sz="1400" dirty="0" err="1"/>
              <a:t>розроблений</a:t>
            </a:r>
            <a:r>
              <a:rPr lang="ru-RU" sz="1400" dirty="0"/>
              <a:t> </a:t>
            </a:r>
            <a:r>
              <a:rPr lang="ru-RU" sz="1400" dirty="0" err="1"/>
              <a:t>українською</a:t>
            </a:r>
            <a:r>
              <a:rPr lang="ru-RU" sz="1400" dirty="0"/>
              <a:t> й </a:t>
            </a:r>
            <a:r>
              <a:rPr lang="ru-RU" sz="1400" dirty="0" err="1"/>
              <a:t>англійською</a:t>
            </a:r>
            <a:r>
              <a:rPr lang="ru-RU" sz="1400" dirty="0"/>
              <a:t> </a:t>
            </a:r>
            <a:r>
              <a:rPr lang="ru-RU" sz="1400" dirty="0" err="1"/>
              <a:t>мовами</a:t>
            </a:r>
            <a:r>
              <a:rPr lang="ru-RU" sz="1400" dirty="0"/>
              <a:t>, </a:t>
            </a:r>
            <a:r>
              <a:rPr lang="ru-RU" sz="1400" dirty="0" err="1"/>
              <a:t>дає</a:t>
            </a:r>
            <a:r>
              <a:rPr lang="ru-RU" sz="1400" dirty="0"/>
              <a:t> </a:t>
            </a:r>
            <a:r>
              <a:rPr lang="ru-RU" sz="1400" dirty="0" err="1"/>
              <a:t>змогу</a:t>
            </a:r>
            <a:r>
              <a:rPr lang="ru-RU" sz="1400" dirty="0"/>
              <a:t> </a:t>
            </a:r>
            <a:r>
              <a:rPr lang="ru-RU" sz="1400" dirty="0" err="1"/>
              <a:t>майбутнім</a:t>
            </a:r>
            <a:r>
              <a:rPr lang="ru-RU" sz="1400" dirty="0"/>
              <a:t> </a:t>
            </a:r>
            <a:r>
              <a:rPr lang="ru-RU" sz="1400" dirty="0" err="1"/>
              <a:t>фахівцям</a:t>
            </a:r>
            <a:r>
              <a:rPr lang="ru-RU" sz="1400" dirty="0"/>
              <a:t> </a:t>
            </a:r>
            <a:r>
              <a:rPr lang="ru-RU" sz="1400" dirty="0" err="1"/>
              <a:t>здобути</a:t>
            </a:r>
            <a:r>
              <a:rPr lang="ru-RU" sz="1400" dirty="0"/>
              <a:t> </a:t>
            </a:r>
            <a:r>
              <a:rPr lang="ru-RU" sz="1400" dirty="0" err="1"/>
              <a:t>фундаментальні</a:t>
            </a:r>
            <a:r>
              <a:rPr lang="ru-RU" sz="1400" dirty="0"/>
              <a:t> </a:t>
            </a:r>
            <a:r>
              <a:rPr lang="ru-RU" sz="1400" dirty="0" err="1"/>
              <a:t>знання</a:t>
            </a:r>
            <a:r>
              <a:rPr lang="ru-RU" sz="1400" dirty="0"/>
              <a:t> та набути </a:t>
            </a:r>
            <a:r>
              <a:rPr lang="ru-RU" sz="1400" dirty="0" err="1"/>
              <a:t>практичні</a:t>
            </a:r>
            <a:r>
              <a:rPr lang="ru-RU" sz="1400" dirty="0"/>
              <a:t> </a:t>
            </a:r>
            <a:r>
              <a:rPr lang="ru-RU" sz="1400" dirty="0" err="1"/>
              <a:t>навички</a:t>
            </a:r>
            <a:r>
              <a:rPr lang="ru-RU" sz="1400" dirty="0"/>
              <a:t> з </a:t>
            </a:r>
            <a:r>
              <a:rPr lang="ru-RU" sz="1400" dirty="0" err="1"/>
              <a:t>оцінювання</a:t>
            </a:r>
            <a:r>
              <a:rPr lang="ru-RU" sz="1400" dirty="0"/>
              <a:t> стану, </a:t>
            </a:r>
            <a:r>
              <a:rPr lang="ru-RU" sz="1400" dirty="0" err="1"/>
              <a:t>регулювання</a:t>
            </a:r>
            <a:r>
              <a:rPr lang="ru-RU" sz="1400" dirty="0"/>
              <a:t> та </a:t>
            </a:r>
            <a:r>
              <a:rPr lang="ru-RU" sz="1400" dirty="0" err="1"/>
              <a:t>управління</a:t>
            </a:r>
            <a:r>
              <a:rPr lang="ru-RU" sz="1400" dirty="0"/>
              <a:t> </a:t>
            </a:r>
            <a:r>
              <a:rPr lang="ru-RU" sz="1400" dirty="0" err="1"/>
              <a:t>зовнішньоекономічною</a:t>
            </a:r>
            <a:r>
              <a:rPr lang="ru-RU" sz="1400" dirty="0"/>
              <a:t> </a:t>
            </a:r>
            <a:r>
              <a:rPr lang="ru-RU" sz="1400" dirty="0" err="1"/>
              <a:t>діяльністю</a:t>
            </a:r>
            <a:r>
              <a:rPr lang="ru-RU" sz="1400" dirty="0"/>
              <a:t> на </a:t>
            </a:r>
            <a:r>
              <a:rPr lang="ru-RU" sz="1400" dirty="0" err="1"/>
              <a:t>безпекових</a:t>
            </a:r>
            <a:r>
              <a:rPr lang="ru-RU" sz="1400" dirty="0"/>
              <a:t> засадах у </a:t>
            </a:r>
            <a:r>
              <a:rPr lang="ru-RU" sz="1400" dirty="0" err="1"/>
              <a:t>сучасних</a:t>
            </a:r>
            <a:r>
              <a:rPr lang="ru-RU" sz="1400" dirty="0"/>
              <a:t> </a:t>
            </a:r>
            <a:r>
              <a:rPr lang="ru-RU" sz="1400" dirty="0" err="1"/>
              <a:t>умовах</a:t>
            </a:r>
            <a:r>
              <a:rPr lang="ru-RU" sz="1400" dirty="0"/>
              <a:t> </a:t>
            </a:r>
            <a:r>
              <a:rPr lang="ru-RU" sz="1400" dirty="0" err="1"/>
              <a:t>невизначеності</a:t>
            </a:r>
            <a:r>
              <a:rPr lang="ru-RU" sz="1400" dirty="0"/>
              <a:t> та </a:t>
            </a:r>
            <a:r>
              <a:rPr lang="ru-RU" sz="1400" dirty="0" err="1"/>
              <a:t>ризику</a:t>
            </a:r>
            <a:r>
              <a:rPr lang="ru-RU" sz="1400" dirty="0"/>
              <a:t>.</a:t>
            </a:r>
          </a:p>
          <a:p>
            <a:pPr indent="457200" algn="just"/>
            <a:r>
              <a:rPr lang="ru-RU" sz="1400" dirty="0" smtClean="0"/>
              <a:t>Для </a:t>
            </a:r>
            <a:r>
              <a:rPr lang="ru-RU" sz="1400" dirty="0" err="1"/>
              <a:t>магістрантів</a:t>
            </a:r>
            <a:r>
              <a:rPr lang="ru-RU" sz="1400" dirty="0"/>
              <a:t>, </a:t>
            </a:r>
            <a:r>
              <a:rPr lang="ru-RU" sz="1400" dirty="0" err="1"/>
              <a:t>аспірантів</a:t>
            </a:r>
            <a:r>
              <a:rPr lang="ru-RU" sz="1400" dirty="0"/>
              <a:t> і </a:t>
            </a:r>
            <a:r>
              <a:rPr lang="ru-RU" sz="1400" dirty="0" err="1"/>
              <a:t>викладачів</a:t>
            </a:r>
            <a:r>
              <a:rPr lang="ru-RU" sz="1400" dirty="0"/>
              <a:t>, </a:t>
            </a:r>
            <a:r>
              <a:rPr lang="ru-RU" sz="1400" dirty="0" err="1"/>
              <a:t>які</a:t>
            </a:r>
            <a:r>
              <a:rPr lang="ru-RU" sz="1400" dirty="0"/>
              <a:t> </a:t>
            </a:r>
            <a:r>
              <a:rPr lang="ru-RU" sz="1400" dirty="0" err="1"/>
              <a:t>виявляють</a:t>
            </a:r>
            <a:r>
              <a:rPr lang="ru-RU" sz="1400" dirty="0"/>
              <a:t> </a:t>
            </a:r>
            <a:r>
              <a:rPr lang="ru-RU" sz="1400" dirty="0" err="1"/>
              <a:t>інтерес</a:t>
            </a:r>
            <a:r>
              <a:rPr lang="ru-RU" sz="1400" dirty="0"/>
              <a:t> до </a:t>
            </a:r>
            <a:r>
              <a:rPr lang="ru-RU" sz="1400" dirty="0" err="1"/>
              <a:t>актуальних</a:t>
            </a:r>
            <a:r>
              <a:rPr lang="ru-RU" sz="1400" dirty="0"/>
              <a:t> проблем </a:t>
            </a:r>
            <a:r>
              <a:rPr lang="ru-RU" sz="1400" dirty="0" err="1" smtClean="0"/>
              <a:t>зовнішньоекономічної</a:t>
            </a:r>
            <a:r>
              <a:rPr lang="ru-RU" sz="1400" dirty="0" smtClean="0"/>
              <a:t> </a:t>
            </a:r>
            <a:r>
              <a:rPr lang="ru-RU" sz="1400" dirty="0" err="1"/>
              <a:t>діяльності</a:t>
            </a:r>
            <a:r>
              <a:rPr lang="ru-RU" sz="1400" dirty="0"/>
              <a:t>.</a:t>
            </a:r>
          </a:p>
          <a:p>
            <a:pPr indent="457200" algn="just"/>
            <a:endParaRPr lang="ru-RU" sz="1400" dirty="0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583" r="9583"/>
          <a:stretch>
            <a:fillRect/>
          </a:stretch>
        </p:blipFill>
        <p:spPr>
          <a:xfrm>
            <a:off x="1060450" y="1422400"/>
            <a:ext cx="2146300" cy="366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07285"/>
      </p:ext>
    </p:extLst>
  </p:cSld>
  <p:clrMapOvr>
    <a:masterClrMapping/>
  </p:clrMapOvr>
  <p:transition spd="slow" advClick="0" advTm="3000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17042" y="1180670"/>
            <a:ext cx="4681362" cy="1028700"/>
          </a:xfrm>
        </p:spPr>
        <p:txBody>
          <a:bodyPr>
            <a:noAutofit/>
          </a:bodyPr>
          <a:lstStyle/>
          <a:p>
            <a:r>
              <a:rPr lang="ru-RU" sz="1800" b="1" dirty="0"/>
              <a:t>Бюджетно-</a:t>
            </a:r>
            <a:r>
              <a:rPr lang="ru-RU" sz="1800" b="1" dirty="0" err="1"/>
              <a:t>податкова</a:t>
            </a:r>
            <a:r>
              <a:rPr lang="ru-RU" sz="1800" b="1" dirty="0"/>
              <a:t> </a:t>
            </a:r>
            <a:r>
              <a:rPr lang="ru-RU" sz="1800" b="1" dirty="0" err="1"/>
              <a:t>безпека</a:t>
            </a:r>
            <a:r>
              <a:rPr lang="ru-RU" sz="1800" b="1" dirty="0"/>
              <a:t> (у схемах і </a:t>
            </a:r>
            <a:r>
              <a:rPr lang="ru-RU" sz="1800" b="1" dirty="0" err="1"/>
              <a:t>таблицях</a:t>
            </a:r>
            <a:r>
              <a:rPr lang="ru-RU" sz="1800" b="1" dirty="0"/>
              <a:t>) : </a:t>
            </a:r>
            <a:r>
              <a:rPr lang="ru-RU" sz="1800" b="1" dirty="0" err="1"/>
              <a:t>навч</a:t>
            </a:r>
            <a:r>
              <a:rPr lang="ru-RU" sz="1800" b="1" dirty="0"/>
              <a:t>. </a:t>
            </a:r>
            <a:r>
              <a:rPr lang="ru-RU" sz="1800" b="1" dirty="0" err="1"/>
              <a:t>посіб</a:t>
            </a:r>
            <a:r>
              <a:rPr lang="ru-RU" sz="1800" b="1" dirty="0"/>
              <a:t>. </a:t>
            </a:r>
            <a:r>
              <a:rPr lang="ru-RU" sz="1800" b="1" dirty="0" smtClean="0"/>
              <a:t>/ред</a:t>
            </a:r>
            <a:r>
              <a:rPr lang="ru-RU" sz="1800" b="1" dirty="0"/>
              <a:t>. Г. В. </a:t>
            </a:r>
            <a:r>
              <a:rPr lang="ru-RU" sz="1800" b="1" dirty="0" err="1" smtClean="0"/>
              <a:t>Миськів</a:t>
            </a:r>
            <a:r>
              <a:rPr lang="ru-RU" sz="1800" b="1" dirty="0" smtClean="0"/>
              <a:t>. </a:t>
            </a:r>
            <a:r>
              <a:rPr lang="ru-RU" sz="1800" b="1" dirty="0"/>
              <a:t>- </a:t>
            </a:r>
            <a:r>
              <a:rPr lang="ru-RU" sz="1800" b="1" dirty="0" err="1"/>
              <a:t>Львів</a:t>
            </a:r>
            <a:r>
              <a:rPr lang="ru-RU" sz="1800" b="1" dirty="0"/>
              <a:t> : </a:t>
            </a:r>
            <a:r>
              <a:rPr lang="ru-RU" sz="1800" b="1" dirty="0" err="1"/>
              <a:t>ЛьвДУВС</a:t>
            </a:r>
            <a:r>
              <a:rPr lang="ru-RU" sz="1800" b="1" dirty="0"/>
              <a:t>, </a:t>
            </a:r>
            <a:r>
              <a:rPr lang="ru-RU" sz="1800" b="1" dirty="0" smtClean="0"/>
              <a:t>2021. </a:t>
            </a:r>
            <a:r>
              <a:rPr lang="ru-RU" sz="1800" b="1" dirty="0"/>
              <a:t>- 276 с. </a:t>
            </a:r>
            <a:endParaRPr lang="ru-RU" sz="1800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611776" y="3132008"/>
            <a:ext cx="4681362" cy="1371600"/>
          </a:xfrm>
        </p:spPr>
        <p:txBody>
          <a:bodyPr>
            <a:noAutofit/>
          </a:bodyPr>
          <a:lstStyle/>
          <a:p>
            <a:pPr indent="457200" algn="just"/>
            <a:r>
              <a:rPr lang="ru-RU" sz="1400" dirty="0"/>
              <a:t>У </a:t>
            </a:r>
            <a:r>
              <a:rPr lang="ru-RU" sz="1400" dirty="0" err="1"/>
              <a:t>навчальному</a:t>
            </a:r>
            <a:r>
              <a:rPr lang="ru-RU" sz="1400" dirty="0"/>
              <a:t> </a:t>
            </a:r>
            <a:r>
              <a:rPr lang="ru-RU" sz="1400" dirty="0" err="1"/>
              <a:t>посібнику</a:t>
            </a:r>
            <a:r>
              <a:rPr lang="ru-RU" sz="1400" dirty="0"/>
              <a:t> </a:t>
            </a:r>
            <a:r>
              <a:rPr lang="ru-RU" sz="1400" dirty="0" err="1"/>
              <a:t>систематизовано</a:t>
            </a:r>
            <a:r>
              <a:rPr lang="ru-RU" sz="1400" dirty="0"/>
              <a:t> теми </a:t>
            </a:r>
            <a:r>
              <a:rPr lang="ru-RU" sz="1400" dirty="0" err="1"/>
              <a:t>навчального</a:t>
            </a:r>
            <a:r>
              <a:rPr lang="ru-RU" sz="1400" dirty="0"/>
              <a:t> </a:t>
            </a:r>
            <a:r>
              <a:rPr lang="ru-RU" sz="1400" dirty="0" err="1"/>
              <a:t>матеріалу</a:t>
            </a:r>
            <a:r>
              <a:rPr lang="ru-RU" sz="1400" dirty="0"/>
              <a:t> з </a:t>
            </a:r>
            <a:r>
              <a:rPr lang="ru-RU" sz="1400" dirty="0" err="1"/>
              <a:t>дисципліни</a:t>
            </a:r>
            <a:r>
              <a:rPr lang="ru-RU" sz="1400" dirty="0"/>
              <a:t> «Бюджетно-</a:t>
            </a:r>
            <a:r>
              <a:rPr lang="ru-RU" sz="1400" dirty="0" err="1"/>
              <a:t>податкова</a:t>
            </a:r>
            <a:r>
              <a:rPr lang="ru-RU" sz="1400" dirty="0"/>
              <a:t> </a:t>
            </a:r>
            <a:r>
              <a:rPr lang="ru-RU" sz="1400" dirty="0" err="1"/>
              <a:t>безпека</a:t>
            </a:r>
            <a:r>
              <a:rPr lang="ru-RU" sz="1400" dirty="0"/>
              <a:t>», подано </a:t>
            </a:r>
            <a:r>
              <a:rPr lang="ru-RU" sz="1400" dirty="0" err="1"/>
              <a:t>запитання</a:t>
            </a:r>
            <a:r>
              <a:rPr lang="ru-RU" sz="1400" dirty="0"/>
              <a:t> для </a:t>
            </a:r>
            <a:r>
              <a:rPr lang="ru-RU" sz="1400" dirty="0" err="1"/>
              <a:t>самоперевірки</a:t>
            </a:r>
            <a:r>
              <a:rPr lang="ru-RU" sz="1400" dirty="0"/>
              <a:t>, </a:t>
            </a:r>
            <a:r>
              <a:rPr lang="ru-RU" sz="1400" dirty="0" err="1"/>
              <a:t>тестові</a:t>
            </a:r>
            <a:r>
              <a:rPr lang="ru-RU" sz="1400" dirty="0"/>
              <a:t> та </a:t>
            </a:r>
            <a:r>
              <a:rPr lang="ru-RU" sz="1400" dirty="0" err="1"/>
              <a:t>практичні</a:t>
            </a:r>
            <a:r>
              <a:rPr lang="ru-RU" sz="1400" dirty="0"/>
              <a:t> </a:t>
            </a:r>
            <a:r>
              <a:rPr lang="ru-RU" sz="1400" dirty="0" err="1" smtClean="0"/>
              <a:t>завдання</a:t>
            </a:r>
            <a:r>
              <a:rPr lang="ru-RU" sz="1400" dirty="0"/>
              <a:t>, </a:t>
            </a:r>
            <a:r>
              <a:rPr lang="ru-RU" sz="1400" dirty="0" err="1"/>
              <a:t>методичні</a:t>
            </a:r>
            <a:r>
              <a:rPr lang="ru-RU" sz="1400" dirty="0"/>
              <a:t> </a:t>
            </a:r>
            <a:r>
              <a:rPr lang="ru-RU" sz="1400" dirty="0" err="1" smtClean="0"/>
              <a:t>рекомендації</a:t>
            </a:r>
            <a:r>
              <a:rPr lang="ru-RU" sz="1400" dirty="0" smtClean="0"/>
              <a:t>, </a:t>
            </a:r>
            <a:r>
              <a:rPr lang="ru-RU" sz="1400" dirty="0" err="1" smtClean="0"/>
              <a:t>довідково-інформаційні</a:t>
            </a:r>
            <a:r>
              <a:rPr lang="ru-RU" sz="1400" dirty="0" smtClean="0"/>
              <a:t> </a:t>
            </a:r>
            <a:r>
              <a:rPr lang="ru-RU" sz="1400" dirty="0" err="1"/>
              <a:t>дані</a:t>
            </a:r>
            <a:r>
              <a:rPr lang="ru-RU" sz="1400" dirty="0"/>
              <a:t> для </a:t>
            </a:r>
            <a:r>
              <a:rPr lang="ru-RU" sz="1400" dirty="0" err="1"/>
              <a:t>їх</a:t>
            </a:r>
            <a:r>
              <a:rPr lang="ru-RU" sz="1400" dirty="0"/>
              <a:t> </a:t>
            </a:r>
            <a:r>
              <a:rPr lang="ru-RU" sz="1400" dirty="0" err="1"/>
              <a:t>розв'язання</a:t>
            </a:r>
            <a:r>
              <a:rPr lang="ru-RU" sz="1400" dirty="0"/>
              <a:t>.</a:t>
            </a:r>
          </a:p>
          <a:p>
            <a:pPr indent="457200" algn="just"/>
            <a:r>
              <a:rPr lang="ru-RU" sz="1400" dirty="0" smtClean="0"/>
              <a:t>Для </a:t>
            </a:r>
            <a:r>
              <a:rPr lang="ru-RU" sz="1400" dirty="0" err="1"/>
              <a:t>здобувачів</a:t>
            </a:r>
            <a:r>
              <a:rPr lang="ru-RU" sz="1400" dirty="0"/>
              <a:t> </a:t>
            </a:r>
            <a:r>
              <a:rPr lang="ru-RU" sz="1400" dirty="0" err="1"/>
              <a:t>освітнього</a:t>
            </a:r>
            <a:r>
              <a:rPr lang="ru-RU" sz="1400" dirty="0"/>
              <a:t> </a:t>
            </a:r>
            <a:r>
              <a:rPr lang="ru-RU" sz="1400" dirty="0" err="1"/>
              <a:t>ступеня</a:t>
            </a:r>
            <a:r>
              <a:rPr lang="ru-RU" sz="1400" dirty="0"/>
              <a:t> «</a:t>
            </a:r>
            <a:r>
              <a:rPr lang="ru-RU" sz="1400" dirty="0" err="1"/>
              <a:t>магістр</a:t>
            </a:r>
            <a:r>
              <a:rPr lang="ru-RU" sz="1400" dirty="0"/>
              <a:t>» ОПП «</a:t>
            </a:r>
            <a:r>
              <a:rPr lang="ru-RU" sz="1400" dirty="0" err="1"/>
              <a:t>Фінансова</a:t>
            </a:r>
            <a:r>
              <a:rPr lang="ru-RU" sz="1400" dirty="0"/>
              <a:t> </a:t>
            </a:r>
            <a:r>
              <a:rPr lang="ru-RU" sz="1400" dirty="0" err="1"/>
              <a:t>розвідка</a:t>
            </a:r>
            <a:r>
              <a:rPr lang="ru-RU" sz="1400" dirty="0"/>
              <a:t>», </a:t>
            </a:r>
            <a:r>
              <a:rPr lang="ru-RU" sz="1400" dirty="0" err="1"/>
              <a:t>аспірантів</a:t>
            </a:r>
            <a:r>
              <a:rPr lang="ru-RU" sz="1400" dirty="0"/>
              <a:t>, </a:t>
            </a:r>
            <a:r>
              <a:rPr lang="ru-RU" sz="1400" dirty="0" err="1" smtClean="0"/>
              <a:t>викладачів</a:t>
            </a:r>
            <a:r>
              <a:rPr lang="ru-RU" sz="1400" dirty="0" smtClean="0"/>
              <a:t> </a:t>
            </a:r>
            <a:r>
              <a:rPr lang="ru-RU" sz="1400" dirty="0" err="1"/>
              <a:t>вищих</a:t>
            </a:r>
            <a:r>
              <a:rPr lang="ru-RU" sz="1400" dirty="0"/>
              <a:t> </a:t>
            </a:r>
            <a:r>
              <a:rPr lang="ru-RU" sz="1400" dirty="0" err="1"/>
              <a:t>навчальних</a:t>
            </a:r>
            <a:r>
              <a:rPr lang="ru-RU" sz="1400" dirty="0"/>
              <a:t> </a:t>
            </a:r>
            <a:r>
              <a:rPr lang="ru-RU" sz="1400" dirty="0" err="1"/>
              <a:t>закладів</a:t>
            </a:r>
            <a:r>
              <a:rPr lang="ru-RU" sz="1400" dirty="0"/>
              <a:t>, </a:t>
            </a:r>
            <a:r>
              <a:rPr lang="ru-RU" sz="1400" dirty="0" err="1"/>
              <a:t>працівників</a:t>
            </a:r>
            <a:r>
              <a:rPr lang="ru-RU" sz="1400" dirty="0"/>
              <a:t> </a:t>
            </a:r>
            <a:r>
              <a:rPr lang="ru-RU" sz="1400" dirty="0" err="1"/>
              <a:t>фінансових</a:t>
            </a:r>
            <a:r>
              <a:rPr lang="ru-RU" sz="1400" dirty="0"/>
              <a:t> </a:t>
            </a:r>
            <a:r>
              <a:rPr lang="ru-RU" sz="1400" dirty="0" err="1"/>
              <a:t>органів</a:t>
            </a:r>
            <a:r>
              <a:rPr lang="ru-RU" sz="1400" dirty="0"/>
              <a:t> та </a:t>
            </a:r>
            <a:r>
              <a:rPr lang="ru-RU" sz="1400" dirty="0" err="1"/>
              <a:t>установ</a:t>
            </a:r>
            <a:r>
              <a:rPr lang="ru-RU" sz="1400" dirty="0"/>
              <a:t>.</a:t>
            </a:r>
          </a:p>
          <a:p>
            <a:pPr indent="457200" algn="just"/>
            <a:endParaRPr lang="ru-RU" sz="1400" dirty="0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664" r="7664"/>
          <a:stretch>
            <a:fillRect/>
          </a:stretch>
        </p:blipFill>
        <p:spPr>
          <a:xfrm>
            <a:off x="1060450" y="1422400"/>
            <a:ext cx="2146300" cy="366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23266"/>
      </p:ext>
    </p:extLst>
  </p:cSld>
  <p:clrMapOvr>
    <a:masterClrMapping/>
  </p:clrMapOvr>
  <p:transition spd="slow" advClick="0" advTm="3000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640609" y="2029167"/>
            <a:ext cx="4681362" cy="1028700"/>
          </a:xfrm>
        </p:spPr>
        <p:txBody>
          <a:bodyPr>
            <a:noAutofit/>
          </a:bodyPr>
          <a:lstStyle/>
          <a:p>
            <a:r>
              <a:rPr lang="ru-RU" sz="1800" b="1" dirty="0" err="1"/>
              <a:t>Посібник</a:t>
            </a:r>
            <a:r>
              <a:rPr lang="ru-RU" sz="1800" b="1" dirty="0"/>
              <a:t> </a:t>
            </a:r>
            <a:r>
              <a:rPr lang="ru-RU" sz="1800" b="1" dirty="0" err="1"/>
              <a:t>користувача</a:t>
            </a:r>
            <a:r>
              <a:rPr lang="ru-RU" sz="1800" b="1" dirty="0"/>
              <a:t> </a:t>
            </a:r>
            <a:r>
              <a:rPr lang="ru-RU" sz="1800" b="1" dirty="0" err="1"/>
              <a:t>інформаційно-телекомунікаційної</a:t>
            </a:r>
            <a:r>
              <a:rPr lang="ru-RU" sz="1800" b="1" dirty="0"/>
              <a:t> </a:t>
            </a:r>
            <a:r>
              <a:rPr lang="ru-RU" sz="1800" b="1" dirty="0" err="1"/>
              <a:t>системи</a:t>
            </a:r>
            <a:r>
              <a:rPr lang="ru-RU" sz="1800" b="1" dirty="0"/>
              <a:t> "</a:t>
            </a:r>
            <a:r>
              <a:rPr lang="ru-RU" sz="1800" b="1" dirty="0" err="1" smtClean="0"/>
              <a:t>Інформаційний</a:t>
            </a:r>
            <a:r>
              <a:rPr lang="ru-RU" sz="1800" b="1" dirty="0" smtClean="0"/>
              <a:t> </a:t>
            </a:r>
            <a:r>
              <a:rPr lang="ru-RU" sz="1800" b="1" dirty="0"/>
              <a:t>портал </a:t>
            </a:r>
            <a:r>
              <a:rPr lang="ru-RU" sz="1800" b="1" dirty="0" err="1"/>
              <a:t>Національної</a:t>
            </a:r>
            <a:r>
              <a:rPr lang="ru-RU" sz="1800" b="1" dirty="0"/>
              <a:t> </a:t>
            </a:r>
            <a:r>
              <a:rPr lang="ru-RU" sz="1800" b="1" dirty="0" err="1"/>
              <a:t>поліції</a:t>
            </a:r>
            <a:r>
              <a:rPr lang="ru-RU" sz="1800" b="1" dirty="0"/>
              <a:t> </a:t>
            </a:r>
            <a:r>
              <a:rPr lang="ru-RU" sz="1800" b="1" dirty="0" err="1"/>
              <a:t>України</a:t>
            </a:r>
            <a:r>
              <a:rPr lang="ru-RU" sz="1800" b="1" dirty="0"/>
              <a:t>" </a:t>
            </a:r>
            <a:r>
              <a:rPr lang="ru-RU" sz="1800" b="1" dirty="0" smtClean="0"/>
              <a:t>/ </a:t>
            </a:r>
            <a:r>
              <a:rPr lang="ru-RU" sz="1800" b="1" dirty="0"/>
              <a:t>О. С. </a:t>
            </a:r>
            <a:r>
              <a:rPr lang="ru-RU" sz="1800" b="1" dirty="0" err="1"/>
              <a:t>Клінг</a:t>
            </a:r>
            <a:r>
              <a:rPr lang="ru-RU" sz="1800" b="1" dirty="0"/>
              <a:t> [та </a:t>
            </a:r>
            <a:r>
              <a:rPr lang="ru-RU" sz="1800" b="1" dirty="0" err="1"/>
              <a:t>ін</a:t>
            </a:r>
            <a:r>
              <a:rPr lang="ru-RU" sz="1800" b="1" dirty="0" smtClean="0"/>
              <a:t>.]. </a:t>
            </a:r>
            <a:r>
              <a:rPr lang="ru-RU" sz="1800" b="1" dirty="0"/>
              <a:t>- </a:t>
            </a:r>
            <a:r>
              <a:rPr lang="ru-RU" sz="1800" b="1" dirty="0" err="1"/>
              <a:t>Київ</a:t>
            </a:r>
            <a:r>
              <a:rPr lang="ru-RU" sz="1800" b="1" dirty="0"/>
              <a:t>, 2021. - 41 с. : </a:t>
            </a:r>
            <a:r>
              <a:rPr lang="ru-RU" sz="1800" b="1" dirty="0" err="1" smtClean="0"/>
              <a:t>кол.іл</a:t>
            </a:r>
            <a:r>
              <a:rPr lang="ru-RU" sz="1800" b="1" dirty="0"/>
              <a:t>.</a:t>
            </a:r>
            <a:endParaRPr lang="ru-RU" sz="1800" b="1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0703" y="1423077"/>
            <a:ext cx="2325048" cy="3660987"/>
          </a:xfrm>
        </p:spPr>
      </p:sp>
      <p:pic>
        <p:nvPicPr>
          <p:cNvPr id="7" name="Рисунок 6" descr="C:\Users\User\AppData\Local\Temp\FineReader12.00\media\image17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03" y="1423077"/>
            <a:ext cx="2368291" cy="36609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1579322"/>
      </p:ext>
    </p:extLst>
  </p:cSld>
  <p:clrMapOvr>
    <a:masterClrMapping/>
  </p:clrMapOvr>
  <p:transition spd="slow" advClick="0" advTm="3000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91182" y="1370140"/>
            <a:ext cx="4556040" cy="1028700"/>
          </a:xfrm>
        </p:spPr>
        <p:txBody>
          <a:bodyPr>
            <a:noAutofit/>
          </a:bodyPr>
          <a:lstStyle/>
          <a:p>
            <a:r>
              <a:rPr lang="ru-RU" sz="1800" b="1" dirty="0" err="1"/>
              <a:t>Загальна</a:t>
            </a:r>
            <a:r>
              <a:rPr lang="ru-RU" sz="1800" b="1" dirty="0"/>
              <a:t> </a:t>
            </a:r>
            <a:r>
              <a:rPr lang="ru-RU" sz="1800" b="1" dirty="0" err="1"/>
              <a:t>теорія</a:t>
            </a:r>
            <a:r>
              <a:rPr lang="ru-RU" sz="1800" b="1" dirty="0"/>
              <a:t> </a:t>
            </a:r>
            <a:r>
              <a:rPr lang="ru-RU" sz="1800" b="1" dirty="0" err="1"/>
              <a:t>держави</a:t>
            </a:r>
            <a:r>
              <a:rPr lang="ru-RU" sz="1800" b="1" dirty="0"/>
              <a:t> і права : </a:t>
            </a:r>
            <a:r>
              <a:rPr lang="ru-RU" sz="1800" b="1" dirty="0" err="1"/>
              <a:t>підручник</a:t>
            </a:r>
            <a:r>
              <a:rPr lang="ru-RU" sz="1800" b="1" dirty="0"/>
              <a:t> </a:t>
            </a:r>
            <a:r>
              <a:rPr lang="ru-RU" sz="1800" b="1" dirty="0" smtClean="0"/>
              <a:t>/ ред</a:t>
            </a:r>
            <a:r>
              <a:rPr lang="ru-RU" sz="1800" b="1" dirty="0"/>
              <a:t>. О. В. </a:t>
            </a:r>
            <a:r>
              <a:rPr lang="ru-RU" sz="1800" b="1" dirty="0" err="1" smtClean="0"/>
              <a:t>Петришин</a:t>
            </a:r>
            <a:r>
              <a:rPr lang="ru-RU" sz="1800" b="1" dirty="0" smtClean="0"/>
              <a:t>. </a:t>
            </a:r>
            <a:r>
              <a:rPr lang="ru-RU" sz="1800" b="1" dirty="0"/>
              <a:t>- </a:t>
            </a:r>
            <a:r>
              <a:rPr lang="ru-RU" sz="1800" b="1" dirty="0" err="1"/>
              <a:t>Харків</a:t>
            </a:r>
            <a:r>
              <a:rPr lang="ru-RU" sz="1800" b="1" dirty="0"/>
              <a:t> : Право, </a:t>
            </a:r>
            <a:r>
              <a:rPr lang="ru-RU" sz="1800" b="1" dirty="0" smtClean="0"/>
              <a:t>2021. </a:t>
            </a:r>
            <a:r>
              <a:rPr lang="ru-RU" sz="1800" b="1" dirty="0"/>
              <a:t>- 568 с.</a:t>
            </a:r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504" r="3504"/>
          <a:stretch>
            <a:fillRect/>
          </a:stretch>
        </p:blipFill>
        <p:spPr>
          <a:xfrm>
            <a:off x="971551" y="1570435"/>
            <a:ext cx="2297906" cy="3581400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591182" y="3041392"/>
            <a:ext cx="4681362" cy="1371600"/>
          </a:xfrm>
        </p:spPr>
        <p:txBody>
          <a:bodyPr>
            <a:noAutofit/>
          </a:bodyPr>
          <a:lstStyle/>
          <a:p>
            <a:pPr indent="457200" algn="just"/>
            <a:r>
              <a:rPr lang="ru-RU" sz="1400" dirty="0" err="1"/>
              <a:t>Підручник</a:t>
            </a:r>
            <a:r>
              <a:rPr lang="ru-RU" sz="1400" dirty="0"/>
              <a:t> </a:t>
            </a:r>
            <a:r>
              <a:rPr lang="ru-RU" sz="1400" dirty="0" err="1"/>
              <a:t>підготовлено</a:t>
            </a:r>
            <a:r>
              <a:rPr lang="ru-RU" sz="1400" dirty="0"/>
              <a:t> </a:t>
            </a:r>
            <a:r>
              <a:rPr lang="ru-RU" sz="1400" dirty="0" err="1"/>
              <a:t>відповідно</a:t>
            </a:r>
            <a:r>
              <a:rPr lang="ru-RU" sz="1400" dirty="0"/>
              <a:t> до </a:t>
            </a:r>
            <a:r>
              <a:rPr lang="ru-RU" sz="1400" dirty="0" err="1"/>
              <a:t>навчальної</a:t>
            </a:r>
            <a:r>
              <a:rPr lang="ru-RU" sz="1400" dirty="0"/>
              <a:t> </a:t>
            </a:r>
            <a:r>
              <a:rPr lang="ru-RU" sz="1400" dirty="0" err="1"/>
              <a:t>програми</a:t>
            </a:r>
            <a:r>
              <a:rPr lang="ru-RU" sz="1400" dirty="0"/>
              <a:t> з </a:t>
            </a:r>
            <a:r>
              <a:rPr lang="ru-RU" sz="1400" dirty="0" err="1"/>
              <a:t>теорії</a:t>
            </a:r>
            <a:r>
              <a:rPr lang="ru-RU" sz="1400" dirty="0"/>
              <a:t> права для </a:t>
            </a:r>
            <a:r>
              <a:rPr lang="ru-RU" sz="1400" dirty="0" err="1"/>
              <a:t>закладів</a:t>
            </a:r>
            <a:r>
              <a:rPr lang="ru-RU" sz="1400" dirty="0"/>
              <a:t> </a:t>
            </a:r>
            <a:r>
              <a:rPr lang="ru-RU" sz="1400" dirty="0" err="1"/>
              <a:t>вищої</a:t>
            </a:r>
            <a:r>
              <a:rPr lang="ru-RU" sz="1400" dirty="0"/>
              <a:t> </a:t>
            </a:r>
            <a:r>
              <a:rPr lang="ru-RU" sz="1400" dirty="0" err="1"/>
              <a:t>освіти</a:t>
            </a:r>
            <a:r>
              <a:rPr lang="ru-RU" sz="1400" dirty="0"/>
              <a:t> </a:t>
            </a:r>
            <a:r>
              <a:rPr lang="ru-RU" sz="1400" dirty="0" err="1"/>
              <a:t>України</a:t>
            </a:r>
            <a:r>
              <a:rPr lang="ru-RU" sz="1400" dirty="0"/>
              <a:t>. У </a:t>
            </a:r>
            <a:r>
              <a:rPr lang="ru-RU" sz="1400" dirty="0" err="1"/>
              <a:t>ньому</a:t>
            </a:r>
            <a:r>
              <a:rPr lang="ru-RU" sz="1400" dirty="0"/>
              <a:t> </a:t>
            </a:r>
            <a:r>
              <a:rPr lang="ru-RU" sz="1400" dirty="0" err="1"/>
              <a:t>відображені</a:t>
            </a:r>
            <a:r>
              <a:rPr lang="ru-RU" sz="1400" dirty="0"/>
              <a:t> </a:t>
            </a:r>
            <a:r>
              <a:rPr lang="ru-RU" sz="1400" dirty="0" err="1"/>
              <a:t>актуальні</a:t>
            </a:r>
            <a:r>
              <a:rPr lang="ru-RU" sz="1400" dirty="0"/>
              <a:t> </a:t>
            </a:r>
            <a:r>
              <a:rPr lang="ru-RU" sz="1400" dirty="0" err="1"/>
              <a:t>підходи</a:t>
            </a:r>
            <a:r>
              <a:rPr lang="ru-RU" sz="1400" dirty="0"/>
              <a:t> до </a:t>
            </a:r>
            <a:r>
              <a:rPr lang="ru-RU" sz="1400" dirty="0" err="1" smtClean="0"/>
              <a:t>дослідження</a:t>
            </a:r>
            <a:r>
              <a:rPr lang="ru-RU" sz="1400" dirty="0" smtClean="0"/>
              <a:t> </a:t>
            </a:r>
            <a:r>
              <a:rPr lang="ru-RU" sz="1400" dirty="0" err="1"/>
              <a:t>юридичних</a:t>
            </a:r>
            <a:r>
              <a:rPr lang="ru-RU" sz="1400" dirty="0"/>
              <a:t> </a:t>
            </a:r>
            <a:r>
              <a:rPr lang="ru-RU" sz="1400" dirty="0" err="1"/>
              <a:t>явищ</a:t>
            </a:r>
            <a:r>
              <a:rPr lang="ru-RU" sz="1400" dirty="0"/>
              <a:t> та </a:t>
            </a:r>
            <a:r>
              <a:rPr lang="ru-RU" sz="1400" dirty="0" err="1"/>
              <a:t>процесів</a:t>
            </a:r>
            <a:r>
              <a:rPr lang="ru-RU" sz="1400" dirty="0"/>
              <a:t>. </a:t>
            </a:r>
            <a:r>
              <a:rPr lang="ru-RU" sz="1400" dirty="0" err="1"/>
              <a:t>Навчальний</a:t>
            </a:r>
            <a:r>
              <a:rPr lang="ru-RU" sz="1400" dirty="0"/>
              <a:t> </a:t>
            </a:r>
            <a:r>
              <a:rPr lang="ru-RU" sz="1400" dirty="0" err="1"/>
              <a:t>матеріал</a:t>
            </a:r>
            <a:r>
              <a:rPr lang="ru-RU" sz="1400" dirty="0"/>
              <a:t> </a:t>
            </a:r>
            <a:r>
              <a:rPr lang="ru-RU" sz="1400" dirty="0" err="1"/>
              <a:t>викладено</a:t>
            </a:r>
            <a:r>
              <a:rPr lang="ru-RU" sz="1400" dirty="0"/>
              <a:t> з </a:t>
            </a:r>
            <a:r>
              <a:rPr lang="ru-RU" sz="1400" dirty="0" err="1"/>
              <a:t>урахуванням</a:t>
            </a:r>
            <a:r>
              <a:rPr lang="ru-RU" sz="1400" dirty="0"/>
              <a:t> норм </a:t>
            </a:r>
            <a:r>
              <a:rPr lang="ru-RU" sz="1400" dirty="0" err="1"/>
              <a:t>Конституції</a:t>
            </a:r>
            <a:r>
              <a:rPr lang="ru-RU" sz="1400" dirty="0"/>
              <a:t> </a:t>
            </a:r>
            <a:r>
              <a:rPr lang="ru-RU" sz="1400" dirty="0" err="1"/>
              <a:t>України</a:t>
            </a:r>
            <a:r>
              <a:rPr lang="ru-RU" sz="1400" dirty="0"/>
              <a:t>, </a:t>
            </a:r>
            <a:r>
              <a:rPr lang="ru-RU" sz="1400" dirty="0" err="1"/>
              <a:t>узагальнень</a:t>
            </a:r>
            <a:r>
              <a:rPr lang="ru-RU" sz="1400" dirty="0"/>
              <a:t> чинного </a:t>
            </a:r>
            <a:r>
              <a:rPr lang="ru-RU" sz="1400" dirty="0" err="1"/>
              <a:t>законодавства</a:t>
            </a:r>
            <a:r>
              <a:rPr lang="ru-RU" sz="1400" dirty="0"/>
              <a:t> та </a:t>
            </a:r>
            <a:r>
              <a:rPr lang="ru-RU" sz="1400" dirty="0" err="1"/>
              <a:t>юридичної</a:t>
            </a:r>
            <a:r>
              <a:rPr lang="ru-RU" sz="1400" dirty="0"/>
              <a:t> практики, </a:t>
            </a:r>
            <a:r>
              <a:rPr lang="ru-RU" sz="1400" dirty="0" err="1"/>
              <a:t>порівняльно-правових</a:t>
            </a:r>
            <a:r>
              <a:rPr lang="ru-RU" sz="1400" dirty="0"/>
              <a:t> </a:t>
            </a:r>
            <a:r>
              <a:rPr lang="ru-RU" sz="1400" dirty="0" err="1"/>
              <a:t>досліджень</a:t>
            </a:r>
            <a:r>
              <a:rPr lang="ru-RU" sz="1400" dirty="0"/>
              <a:t>.</a:t>
            </a:r>
          </a:p>
          <a:p>
            <a:pPr indent="457200" algn="just"/>
            <a:r>
              <a:rPr lang="ru-RU" sz="1400" dirty="0"/>
              <a:t>Для </a:t>
            </a:r>
            <a:r>
              <a:rPr lang="ru-RU" sz="1400" dirty="0" err="1"/>
              <a:t>студентів</a:t>
            </a:r>
            <a:r>
              <a:rPr lang="ru-RU" sz="1400" dirty="0"/>
              <a:t>, </a:t>
            </a:r>
            <a:r>
              <a:rPr lang="ru-RU" sz="1400" dirty="0" err="1"/>
              <a:t>аспірантів</a:t>
            </a:r>
            <a:r>
              <a:rPr lang="ru-RU" sz="1400" dirty="0"/>
              <a:t> та </a:t>
            </a:r>
            <a:r>
              <a:rPr lang="ru-RU" sz="1400" dirty="0" err="1"/>
              <a:t>викладачів</a:t>
            </a:r>
            <a:r>
              <a:rPr lang="ru-RU" sz="1400" dirty="0"/>
              <a:t> </a:t>
            </a:r>
            <a:r>
              <a:rPr lang="ru-RU" sz="1400" dirty="0" err="1"/>
              <a:t>юридичних</a:t>
            </a:r>
            <a:r>
              <a:rPr lang="ru-RU" sz="1400" dirty="0"/>
              <a:t> </a:t>
            </a:r>
            <a:r>
              <a:rPr lang="ru-RU" sz="1400" dirty="0" err="1"/>
              <a:t>закладів</a:t>
            </a:r>
            <a:r>
              <a:rPr lang="ru-RU" sz="1400" dirty="0"/>
              <a:t> </a:t>
            </a:r>
            <a:r>
              <a:rPr lang="ru-RU" sz="1400" dirty="0" err="1"/>
              <a:t>вищої</a:t>
            </a:r>
            <a:r>
              <a:rPr lang="ru-RU" sz="1400" dirty="0"/>
              <a:t> </a:t>
            </a:r>
            <a:r>
              <a:rPr lang="ru-RU" sz="1400" dirty="0" err="1"/>
              <a:t>освіти</a:t>
            </a:r>
            <a:r>
              <a:rPr lang="ru-RU" sz="1400" dirty="0"/>
              <a:t>, а </a:t>
            </a:r>
            <a:r>
              <a:rPr lang="ru-RU" sz="1400" dirty="0" err="1"/>
              <a:t>також</a:t>
            </a:r>
            <a:r>
              <a:rPr lang="ru-RU" sz="1400" dirty="0"/>
              <a:t> </a:t>
            </a:r>
            <a:r>
              <a:rPr lang="ru-RU" sz="1400" dirty="0" err="1"/>
              <a:t>усіх</a:t>
            </a:r>
            <a:r>
              <a:rPr lang="ru-RU" sz="1400" dirty="0"/>
              <a:t>, </a:t>
            </a:r>
            <a:r>
              <a:rPr lang="ru-RU" sz="1400" dirty="0" err="1"/>
              <a:t>хто</a:t>
            </a:r>
            <a:r>
              <a:rPr lang="ru-RU" sz="1400" dirty="0"/>
              <a:t> </a:t>
            </a:r>
            <a:r>
              <a:rPr lang="ru-RU" sz="1400" dirty="0" err="1"/>
              <a:t>цікавиться</a:t>
            </a:r>
            <a:r>
              <a:rPr lang="ru-RU" sz="1400" dirty="0"/>
              <a:t> проблемами права</a:t>
            </a:r>
            <a:r>
              <a:rPr lang="ru-RU" sz="1400" dirty="0" smtClean="0"/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505606036"/>
      </p:ext>
    </p:extLst>
  </p:cSld>
  <p:clrMapOvr>
    <a:masterClrMapping/>
  </p:clrMapOvr>
  <p:transition spd="slow" advClick="0" advTm="3000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624133" y="1570337"/>
            <a:ext cx="4681362" cy="1028700"/>
          </a:xfrm>
        </p:spPr>
        <p:txBody>
          <a:bodyPr>
            <a:noAutofit/>
          </a:bodyPr>
          <a:lstStyle/>
          <a:p>
            <a:r>
              <a:rPr lang="ru-RU" sz="1800" b="1" dirty="0" err="1"/>
              <a:t>Інформаційний</a:t>
            </a:r>
            <a:r>
              <a:rPr lang="ru-RU" sz="1800" b="1" dirty="0"/>
              <a:t> </a:t>
            </a:r>
            <a:r>
              <a:rPr lang="ru-RU" sz="1800" b="1" dirty="0" err="1"/>
              <a:t>бюлетень</a:t>
            </a:r>
            <a:r>
              <a:rPr lang="ru-RU" sz="1800" b="1" dirty="0"/>
              <a:t> з проблем </a:t>
            </a:r>
            <a:r>
              <a:rPr lang="ru-RU" sz="1800" b="1" dirty="0" err="1"/>
              <a:t>діяльності</a:t>
            </a:r>
            <a:r>
              <a:rPr lang="ru-RU" sz="1800" b="1" dirty="0"/>
              <a:t> </a:t>
            </a:r>
            <a:r>
              <a:rPr lang="ru-RU" sz="1800" b="1" dirty="0" err="1"/>
              <a:t>підрозділів</a:t>
            </a:r>
            <a:r>
              <a:rPr lang="ru-RU" sz="1800" b="1" dirty="0"/>
              <a:t> </a:t>
            </a:r>
            <a:r>
              <a:rPr lang="ru-RU" sz="1800" b="1" dirty="0" err="1"/>
              <a:t>Національної</a:t>
            </a:r>
            <a:r>
              <a:rPr lang="ru-RU" sz="1800" b="1" dirty="0"/>
              <a:t> </a:t>
            </a:r>
            <a:r>
              <a:rPr lang="ru-RU" sz="1800" b="1" dirty="0" err="1"/>
              <a:t>поліції</a:t>
            </a:r>
            <a:r>
              <a:rPr lang="ru-RU" sz="1800" b="1" dirty="0"/>
              <a:t> </a:t>
            </a:r>
            <a:r>
              <a:rPr lang="ru-RU" sz="1800" b="1" dirty="0" smtClean="0"/>
              <a:t>/ </a:t>
            </a:r>
            <a:r>
              <a:rPr lang="ru-RU" sz="1800" b="1" dirty="0"/>
              <a:t>голов. ред. О. М. </a:t>
            </a:r>
            <a:r>
              <a:rPr lang="ru-RU" sz="1800" b="1" dirty="0" err="1"/>
              <a:t>Балинська</a:t>
            </a:r>
            <a:r>
              <a:rPr lang="ru-RU" sz="1800" b="1" dirty="0"/>
              <a:t>. - </a:t>
            </a:r>
            <a:r>
              <a:rPr lang="ru-RU" sz="1800" b="1" dirty="0" err="1"/>
              <a:t>Львів</a:t>
            </a:r>
            <a:r>
              <a:rPr lang="ru-RU" sz="1800" b="1" dirty="0"/>
              <a:t> : </a:t>
            </a:r>
            <a:r>
              <a:rPr lang="ru-RU" sz="1800" b="1" dirty="0" err="1"/>
              <a:t>ЛьвДУВС</a:t>
            </a:r>
            <a:r>
              <a:rPr lang="ru-RU" sz="1800" b="1" dirty="0"/>
              <a:t>, </a:t>
            </a:r>
            <a:r>
              <a:rPr lang="ru-RU" sz="1800" b="1" dirty="0" smtClean="0"/>
              <a:t>2021. </a:t>
            </a:r>
            <a:r>
              <a:rPr lang="ru-RU" sz="1800" b="1" dirty="0"/>
              <a:t>- 156 с. </a:t>
            </a:r>
          </a:p>
        </p:txBody>
      </p:sp>
      <p:sp>
        <p:nvSpPr>
          <p:cNvPr id="5" name="Рисунок 4"/>
          <p:cNvSpPr>
            <a:spLocks noGrp="1"/>
          </p:cNvSpPr>
          <p:nvPr>
            <p:ph type="pic" idx="1"/>
          </p:nvPr>
        </p:nvSpPr>
        <p:spPr>
          <a:xfrm>
            <a:off x="971550" y="1570337"/>
            <a:ext cx="2297510" cy="3581400"/>
          </a:xfrm>
          <a:ln>
            <a:solidFill>
              <a:schemeClr val="accent5"/>
            </a:solidFill>
          </a:ln>
        </p:spPr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702392" y="3601565"/>
            <a:ext cx="4681362" cy="1371600"/>
          </a:xfrm>
        </p:spPr>
        <p:txBody>
          <a:bodyPr>
            <a:noAutofit/>
          </a:bodyPr>
          <a:lstStyle/>
          <a:p>
            <a:pPr indent="457200" algn="just"/>
            <a:r>
              <a:rPr lang="ru-RU" sz="1400" dirty="0" err="1"/>
              <a:t>Окреслено</a:t>
            </a:r>
            <a:r>
              <a:rPr lang="ru-RU" sz="1400" dirty="0"/>
              <a:t> </a:t>
            </a:r>
            <a:r>
              <a:rPr lang="ru-RU" sz="1400" dirty="0" err="1"/>
              <a:t>проблеми</a:t>
            </a:r>
            <a:r>
              <a:rPr lang="ru-RU" sz="1400" dirty="0"/>
              <a:t> </a:t>
            </a:r>
            <a:r>
              <a:rPr lang="ru-RU" sz="1400" dirty="0" err="1"/>
              <a:t>практичної</a:t>
            </a:r>
            <a:r>
              <a:rPr lang="ru-RU" sz="1400" dirty="0"/>
              <a:t> </a:t>
            </a:r>
            <a:r>
              <a:rPr lang="ru-RU" sz="1400" dirty="0" err="1"/>
              <a:t>діяльності</a:t>
            </a:r>
            <a:r>
              <a:rPr lang="ru-RU" sz="1400" dirty="0"/>
              <a:t> </a:t>
            </a:r>
            <a:r>
              <a:rPr lang="ru-RU" sz="1400" dirty="0" err="1"/>
              <a:t>підрозділів</a:t>
            </a:r>
            <a:r>
              <a:rPr lang="ru-RU" sz="1400" dirty="0"/>
              <a:t> </a:t>
            </a:r>
            <a:r>
              <a:rPr lang="ru-RU" sz="1400" dirty="0" err="1" smtClean="0"/>
              <a:t>Національної</a:t>
            </a:r>
            <a:r>
              <a:rPr lang="ru-RU" sz="1400" dirty="0" smtClean="0"/>
              <a:t> </a:t>
            </a:r>
            <a:r>
              <a:rPr lang="ru-RU" sz="1400" dirty="0" err="1"/>
              <a:t>поліції</a:t>
            </a:r>
            <a:r>
              <a:rPr lang="ru-RU" sz="1400" dirty="0"/>
              <a:t> </a:t>
            </a:r>
            <a:r>
              <a:rPr lang="ru-RU" sz="1400" dirty="0" err="1"/>
              <a:t>України</a:t>
            </a:r>
            <a:r>
              <a:rPr lang="ru-RU" sz="1400" dirty="0"/>
              <a:t>, </a:t>
            </a:r>
            <a:r>
              <a:rPr lang="ru-RU" sz="1400" dirty="0" err="1"/>
              <a:t>зокрема</a:t>
            </a:r>
            <a:r>
              <a:rPr lang="ru-RU" sz="1400" dirty="0"/>
              <a:t> з </a:t>
            </a:r>
            <a:r>
              <a:rPr lang="ru-RU" sz="1400" dirty="0" err="1"/>
              <a:t>урахуванням</a:t>
            </a:r>
            <a:r>
              <a:rPr lang="ru-RU" sz="1400" dirty="0"/>
              <a:t> </a:t>
            </a:r>
            <a:r>
              <a:rPr lang="ru-RU" sz="1400" dirty="0" err="1"/>
              <a:t>сучасних</a:t>
            </a:r>
            <a:r>
              <a:rPr lang="ru-RU" sz="1400" dirty="0"/>
              <a:t> </a:t>
            </a:r>
            <a:r>
              <a:rPr lang="ru-RU" sz="1400" dirty="0" err="1"/>
              <a:t>викликів</a:t>
            </a:r>
            <a:r>
              <a:rPr lang="ru-RU" sz="1400" dirty="0"/>
              <a:t> у </a:t>
            </a:r>
            <a:r>
              <a:rPr lang="ru-RU" sz="1400" dirty="0" err="1"/>
              <a:t>сфері</a:t>
            </a:r>
            <a:r>
              <a:rPr lang="ru-RU" sz="1400" dirty="0"/>
              <a:t> </a:t>
            </a:r>
            <a:r>
              <a:rPr lang="ru-RU" sz="1400" dirty="0" err="1"/>
              <a:t>здійснення</a:t>
            </a:r>
            <a:r>
              <a:rPr lang="ru-RU" sz="1400" dirty="0"/>
              <a:t> </a:t>
            </a:r>
            <a:r>
              <a:rPr lang="ru-RU" sz="1400" dirty="0" err="1"/>
              <a:t>правосуддя</a:t>
            </a:r>
            <a:r>
              <a:rPr lang="ru-RU" sz="1400" dirty="0"/>
              <a:t>, </a:t>
            </a:r>
            <a:r>
              <a:rPr lang="ru-RU" sz="1400" dirty="0" err="1"/>
              <a:t>провадження</a:t>
            </a:r>
            <a:r>
              <a:rPr lang="ru-RU" sz="1400" dirty="0"/>
              <a:t> </a:t>
            </a:r>
            <a:r>
              <a:rPr lang="ru-RU" sz="1400" dirty="0" err="1"/>
              <a:t>виборчого</a:t>
            </a:r>
            <a:r>
              <a:rPr lang="ru-RU" sz="1400" dirty="0"/>
              <a:t> </a:t>
            </a:r>
            <a:r>
              <a:rPr lang="ru-RU" sz="1400" dirty="0" err="1"/>
              <a:t>процесу</a:t>
            </a:r>
            <a:r>
              <a:rPr lang="ru-RU" sz="1400" dirty="0"/>
              <a:t>, </a:t>
            </a:r>
            <a:r>
              <a:rPr lang="ru-RU" sz="1400" dirty="0" err="1"/>
              <a:t>додержання</a:t>
            </a:r>
            <a:r>
              <a:rPr lang="ru-RU" sz="1400" dirty="0"/>
              <a:t> гендерного паритету, </a:t>
            </a:r>
            <a:r>
              <a:rPr lang="ru-RU" sz="1400" dirty="0" err="1"/>
              <a:t>збереження</a:t>
            </a:r>
            <a:r>
              <a:rPr lang="ru-RU" sz="1400" dirty="0"/>
              <a:t> правопорядку і </a:t>
            </a:r>
            <a:r>
              <a:rPr lang="ru-RU" sz="1400" dirty="0" err="1"/>
              <a:t>законності</a:t>
            </a:r>
            <a:r>
              <a:rPr lang="ru-RU" sz="1400" dirty="0"/>
              <a:t> в </a:t>
            </a:r>
            <a:r>
              <a:rPr lang="ru-RU" sz="1400" dirty="0" err="1"/>
              <a:t>суспільстві</a:t>
            </a:r>
            <a:r>
              <a:rPr lang="ru-RU" sz="1400" dirty="0"/>
              <a:t> й </a:t>
            </a:r>
            <a:r>
              <a:rPr lang="ru-RU" sz="1400" dirty="0" err="1"/>
              <a:t>державі</a:t>
            </a:r>
            <a:r>
              <a:rPr lang="ru-RU" sz="1400" dirty="0"/>
              <a:t>, а </a:t>
            </a:r>
            <a:r>
              <a:rPr lang="ru-RU" sz="1400" dirty="0" err="1"/>
              <a:t>також</a:t>
            </a:r>
            <a:r>
              <a:rPr lang="ru-RU" sz="1400" dirty="0"/>
              <a:t> </a:t>
            </a:r>
            <a:r>
              <a:rPr lang="ru-RU" sz="1400" dirty="0" err="1"/>
              <a:t>критичні</a:t>
            </a:r>
            <a:r>
              <a:rPr lang="ru-RU" sz="1400" dirty="0"/>
              <a:t> </a:t>
            </a:r>
            <a:r>
              <a:rPr lang="ru-RU" sz="1400" dirty="0" err="1"/>
              <a:t>зауваги</a:t>
            </a:r>
            <a:r>
              <a:rPr lang="ru-RU" sz="1400" dirty="0"/>
              <a:t> та </a:t>
            </a:r>
            <a:r>
              <a:rPr lang="ru-RU" sz="1400" dirty="0" err="1"/>
              <a:t>пропозиції</a:t>
            </a:r>
            <a:r>
              <a:rPr lang="ru-RU" sz="1400" dirty="0"/>
              <a:t> </a:t>
            </a:r>
            <a:r>
              <a:rPr lang="ru-RU" sz="1400" dirty="0" err="1"/>
              <a:t>щодо</a:t>
            </a:r>
            <a:r>
              <a:rPr lang="ru-RU" sz="1400" dirty="0"/>
              <a:t> нормативного </a:t>
            </a:r>
            <a:r>
              <a:rPr lang="ru-RU" sz="1400" dirty="0" err="1"/>
              <a:t>забезпечення</a:t>
            </a:r>
            <a:r>
              <a:rPr lang="ru-RU" sz="1400" dirty="0"/>
              <a:t> </a:t>
            </a:r>
            <a:r>
              <a:rPr lang="ru-RU" sz="1400" dirty="0" err="1"/>
              <a:t>ефективного</a:t>
            </a:r>
            <a:r>
              <a:rPr lang="ru-RU" sz="1400" dirty="0"/>
              <a:t> </a:t>
            </a:r>
            <a:r>
              <a:rPr lang="ru-RU" sz="1400" dirty="0" err="1"/>
              <a:t>функціонування</a:t>
            </a:r>
            <a:r>
              <a:rPr lang="ru-RU" sz="1400" dirty="0"/>
              <a:t> </a:t>
            </a:r>
            <a:r>
              <a:rPr lang="ru-RU" sz="1400" dirty="0" err="1"/>
              <a:t>правоохоронних</a:t>
            </a:r>
            <a:r>
              <a:rPr lang="ru-RU" sz="1400" dirty="0"/>
              <a:t> </a:t>
            </a:r>
            <a:r>
              <a:rPr lang="ru-RU" sz="1400" dirty="0" err="1"/>
              <a:t>органів</a:t>
            </a:r>
            <a:r>
              <a:rPr lang="ru-RU" sz="1400" dirty="0"/>
              <a:t>.</a:t>
            </a:r>
          </a:p>
        </p:txBody>
      </p:sp>
      <p:pic>
        <p:nvPicPr>
          <p:cNvPr id="7" name="Рисунок 6" descr="C:\Users\User\AppData\Local\Temp\FineReader12.00\media\image6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49" y="1589112"/>
            <a:ext cx="2297510" cy="3562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451491"/>
      </p:ext>
    </p:extLst>
  </p:cSld>
  <p:clrMapOvr>
    <a:masterClrMapping/>
  </p:clrMapOvr>
  <p:transition spd="slow" advClick="0" advTm="3000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41755" y="1254811"/>
            <a:ext cx="4681362" cy="1028700"/>
          </a:xfrm>
        </p:spPr>
        <p:txBody>
          <a:bodyPr>
            <a:normAutofit fontScale="90000"/>
          </a:bodyPr>
          <a:lstStyle/>
          <a:p>
            <a:r>
              <a:rPr lang="ru-RU" sz="1800" b="1" dirty="0" err="1"/>
              <a:t>Актуальні</a:t>
            </a:r>
            <a:r>
              <a:rPr lang="ru-RU" sz="1800" b="1" dirty="0"/>
              <a:t> </a:t>
            </a:r>
            <a:r>
              <a:rPr lang="ru-RU" sz="1800" b="1" dirty="0" err="1"/>
              <a:t>проблеми</a:t>
            </a:r>
            <a:r>
              <a:rPr lang="ru-RU" sz="1800" b="1" dirty="0"/>
              <a:t> </a:t>
            </a:r>
            <a:r>
              <a:rPr lang="ru-RU" sz="1800" b="1" dirty="0" err="1"/>
              <a:t>організації</a:t>
            </a:r>
            <a:r>
              <a:rPr lang="ru-RU" sz="1800" b="1" dirty="0"/>
              <a:t> </a:t>
            </a:r>
            <a:r>
              <a:rPr lang="ru-RU" sz="1800" b="1" dirty="0" err="1"/>
              <a:t>охорони</a:t>
            </a:r>
            <a:r>
              <a:rPr lang="ru-RU" sz="1800" b="1" dirty="0"/>
              <a:t> </a:t>
            </a:r>
            <a:r>
              <a:rPr lang="ru-RU" sz="1800" b="1" dirty="0" err="1"/>
              <a:t>громадського</a:t>
            </a:r>
            <a:r>
              <a:rPr lang="ru-RU" sz="1800" b="1" dirty="0"/>
              <a:t> порядку : </a:t>
            </a:r>
            <a:r>
              <a:rPr lang="ru-RU" sz="1800" b="1" dirty="0" err="1"/>
              <a:t>навч</a:t>
            </a:r>
            <a:r>
              <a:rPr lang="ru-RU" sz="1800" b="1" dirty="0"/>
              <a:t>. </a:t>
            </a:r>
            <a:r>
              <a:rPr lang="ru-RU" sz="1800" b="1" dirty="0" err="1"/>
              <a:t>посіб</a:t>
            </a:r>
            <a:r>
              <a:rPr lang="ru-RU" sz="1800" b="1" dirty="0"/>
              <a:t>. / Ю. С. Назар [та </a:t>
            </a:r>
            <a:r>
              <a:rPr lang="ru-RU" sz="1800" b="1" dirty="0" err="1"/>
              <a:t>ін</a:t>
            </a:r>
            <a:r>
              <a:rPr lang="ru-RU" sz="1800" b="1" dirty="0" smtClean="0"/>
              <a:t>.]. </a:t>
            </a:r>
            <a:r>
              <a:rPr lang="ru-RU" sz="1800" b="1" dirty="0"/>
              <a:t>- </a:t>
            </a:r>
            <a:r>
              <a:rPr lang="ru-RU" sz="1800" b="1" dirty="0" err="1"/>
              <a:t>Львів</a:t>
            </a:r>
            <a:r>
              <a:rPr lang="ru-RU" sz="1800" b="1" dirty="0"/>
              <a:t> : </a:t>
            </a:r>
            <a:r>
              <a:rPr lang="ru-RU" sz="1800" b="1" dirty="0" err="1"/>
              <a:t>ЛьвДУВС</a:t>
            </a:r>
            <a:r>
              <a:rPr lang="ru-RU" sz="1800" b="1" dirty="0"/>
              <a:t>, </a:t>
            </a:r>
            <a:r>
              <a:rPr lang="ru-RU" sz="1800" b="1" dirty="0" smtClean="0"/>
              <a:t>2021. </a:t>
            </a:r>
            <a:r>
              <a:rPr lang="ru-RU" sz="1800" b="1" dirty="0"/>
              <a:t>- 204 с.</a:t>
            </a: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220" r="6220"/>
          <a:stretch>
            <a:fillRect/>
          </a:stretch>
        </p:blipFill>
        <p:spPr>
          <a:xfrm>
            <a:off x="971551" y="1570435"/>
            <a:ext cx="2297906" cy="3581400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620013" y="3132009"/>
            <a:ext cx="4681362" cy="1371600"/>
          </a:xfrm>
        </p:spPr>
        <p:txBody>
          <a:bodyPr>
            <a:noAutofit/>
          </a:bodyPr>
          <a:lstStyle/>
          <a:p>
            <a:pPr indent="457200" algn="just"/>
            <a:r>
              <a:rPr lang="ru-RU" sz="1400" dirty="0" err="1"/>
              <a:t>Відображено</a:t>
            </a:r>
            <a:r>
              <a:rPr lang="ru-RU" sz="1400" dirty="0"/>
              <a:t> </a:t>
            </a:r>
            <a:r>
              <a:rPr lang="ru-RU" sz="1400" dirty="0" err="1"/>
              <a:t>сучасні</a:t>
            </a:r>
            <a:r>
              <a:rPr lang="ru-RU" sz="1400" dirty="0"/>
              <a:t> </a:t>
            </a:r>
            <a:r>
              <a:rPr lang="ru-RU" sz="1400" dirty="0" err="1"/>
              <a:t>підходи</a:t>
            </a:r>
            <a:r>
              <a:rPr lang="ru-RU" sz="1400" dirty="0"/>
              <a:t> </a:t>
            </a:r>
            <a:r>
              <a:rPr lang="ru-RU" sz="1400" dirty="0" err="1"/>
              <a:t>щодо</a:t>
            </a:r>
            <a:r>
              <a:rPr lang="ru-RU" sz="1400" dirty="0"/>
              <a:t> </a:t>
            </a:r>
            <a:r>
              <a:rPr lang="ru-RU" sz="1400" dirty="0" err="1"/>
              <a:t>розуміння</a:t>
            </a:r>
            <a:r>
              <a:rPr lang="ru-RU" sz="1400" dirty="0"/>
              <a:t> </a:t>
            </a:r>
            <a:r>
              <a:rPr lang="ru-RU" sz="1400" dirty="0" err="1"/>
              <a:t>сутності</a:t>
            </a:r>
            <a:r>
              <a:rPr lang="ru-RU" sz="1400" dirty="0"/>
              <a:t> </a:t>
            </a:r>
            <a:r>
              <a:rPr lang="ru-RU" sz="1400" dirty="0" err="1"/>
              <a:t>публічного</a:t>
            </a:r>
            <a:r>
              <a:rPr lang="ru-RU" sz="1400" dirty="0"/>
              <a:t> порядку і </a:t>
            </a:r>
            <a:r>
              <a:rPr lang="ru-RU" sz="1400" dirty="0" err="1"/>
              <a:t>безпеки</a:t>
            </a:r>
            <a:r>
              <a:rPr lang="ru-RU" sz="1400" dirty="0"/>
              <a:t>, </a:t>
            </a:r>
            <a:r>
              <a:rPr lang="ru-RU" sz="1400" dirty="0" err="1"/>
              <a:t>їх</a:t>
            </a:r>
            <a:r>
              <a:rPr lang="ru-RU" sz="1400" dirty="0"/>
              <a:t> </a:t>
            </a:r>
            <a:r>
              <a:rPr lang="ru-RU" sz="1400" dirty="0" err="1"/>
              <a:t>особливості</a:t>
            </a:r>
            <a:r>
              <a:rPr lang="ru-RU" sz="1400" dirty="0"/>
              <a:t> та </a:t>
            </a:r>
            <a:r>
              <a:rPr lang="ru-RU" sz="1400" dirty="0" err="1"/>
              <a:t>проблеми</a:t>
            </a:r>
            <a:r>
              <a:rPr lang="ru-RU" sz="1400" dirty="0"/>
              <a:t> </a:t>
            </a:r>
            <a:r>
              <a:rPr lang="ru-RU" sz="1400" dirty="0" err="1"/>
              <a:t>практичної</a:t>
            </a:r>
            <a:r>
              <a:rPr lang="ru-RU" sz="1400" dirty="0"/>
              <a:t> </a:t>
            </a:r>
            <a:r>
              <a:rPr lang="ru-RU" sz="1400" dirty="0" err="1"/>
              <a:t>організації</a:t>
            </a:r>
            <a:r>
              <a:rPr lang="ru-RU" sz="1400" dirty="0"/>
              <a:t> і </a:t>
            </a:r>
            <a:r>
              <a:rPr lang="ru-RU" sz="1400" dirty="0" err="1"/>
              <a:t>забезпечення</a:t>
            </a:r>
            <a:r>
              <a:rPr lang="ru-RU" sz="1400" dirty="0"/>
              <a:t>. </a:t>
            </a:r>
            <a:r>
              <a:rPr lang="ru-RU" sz="1400" dirty="0" err="1"/>
              <a:t>Зосереджено</a:t>
            </a:r>
            <a:r>
              <a:rPr lang="ru-RU" sz="1400" dirty="0"/>
              <a:t> </a:t>
            </a:r>
            <a:r>
              <a:rPr lang="ru-RU" sz="1400" dirty="0" err="1"/>
              <a:t>увагу</a:t>
            </a:r>
            <a:r>
              <a:rPr lang="ru-RU" sz="1400" dirty="0"/>
              <a:t> на </a:t>
            </a:r>
            <a:r>
              <a:rPr lang="ru-RU" sz="1400" dirty="0" err="1"/>
              <a:t>діяльності</a:t>
            </a:r>
            <a:r>
              <a:rPr lang="ru-RU" sz="1400" dirty="0"/>
              <a:t> </a:t>
            </a:r>
            <a:r>
              <a:rPr lang="ru-RU" sz="1400" dirty="0" err="1"/>
              <a:t>органів</a:t>
            </a:r>
            <a:r>
              <a:rPr lang="ru-RU" sz="1400" dirty="0"/>
              <a:t> </a:t>
            </a:r>
            <a:r>
              <a:rPr lang="ru-RU" sz="1400" dirty="0" err="1"/>
              <a:t>Національної</a:t>
            </a:r>
            <a:r>
              <a:rPr lang="ru-RU" sz="1400" dirty="0"/>
              <a:t> </a:t>
            </a:r>
            <a:r>
              <a:rPr lang="ru-RU" sz="1400" dirty="0" err="1"/>
              <a:t>поліції</a:t>
            </a:r>
            <a:r>
              <a:rPr lang="ru-RU" sz="1400" dirty="0"/>
              <a:t> </a:t>
            </a:r>
            <a:r>
              <a:rPr lang="ru-RU" sz="1400" dirty="0" err="1"/>
              <a:t>України</a:t>
            </a:r>
            <a:r>
              <a:rPr lang="ru-RU" sz="1400" dirty="0"/>
              <a:t> </a:t>
            </a:r>
            <a:r>
              <a:rPr lang="ru-RU" sz="1400" dirty="0" err="1"/>
              <a:t>щодо</a:t>
            </a:r>
            <a:r>
              <a:rPr lang="ru-RU" sz="1400" dirty="0"/>
              <a:t> </a:t>
            </a:r>
            <a:r>
              <a:rPr lang="ru-RU" sz="1400" dirty="0" err="1"/>
              <a:t>організації</a:t>
            </a:r>
            <a:r>
              <a:rPr lang="ru-RU" sz="1400" dirty="0"/>
              <a:t> </a:t>
            </a:r>
            <a:r>
              <a:rPr lang="ru-RU" sz="1400" dirty="0" err="1"/>
              <a:t>громадського</a:t>
            </a:r>
            <a:r>
              <a:rPr lang="ru-RU" sz="1400" dirty="0"/>
              <a:t> порядку та </a:t>
            </a:r>
            <a:r>
              <a:rPr lang="ru-RU" sz="1400" dirty="0" err="1"/>
              <a:t>забезпечення</a:t>
            </a:r>
            <a:r>
              <a:rPr lang="ru-RU" sz="1400" dirty="0"/>
              <a:t> </a:t>
            </a:r>
            <a:r>
              <a:rPr lang="ru-RU" sz="1400" dirty="0" err="1"/>
              <a:t>громадської</a:t>
            </a:r>
            <a:r>
              <a:rPr lang="ru-RU" sz="1400" dirty="0"/>
              <a:t> </a:t>
            </a:r>
            <a:r>
              <a:rPr lang="ru-RU" sz="1400" dirty="0" err="1"/>
              <a:t>безпеки</a:t>
            </a:r>
            <a:r>
              <a:rPr lang="ru-RU" sz="1400" dirty="0"/>
              <a:t>, </a:t>
            </a:r>
            <a:r>
              <a:rPr lang="ru-RU" sz="1400" dirty="0" err="1"/>
              <a:t>зокрема</a:t>
            </a:r>
            <a:r>
              <a:rPr lang="ru-RU" sz="1400" dirty="0"/>
              <a:t> </a:t>
            </a:r>
            <a:r>
              <a:rPr lang="ru-RU" sz="1400" dirty="0" err="1"/>
              <a:t>під</a:t>
            </a:r>
            <a:r>
              <a:rPr lang="ru-RU" sz="1400" dirty="0"/>
              <a:t> час </a:t>
            </a:r>
            <a:r>
              <a:rPr lang="ru-RU" sz="1400" dirty="0" err="1"/>
              <a:t>проведення</a:t>
            </a:r>
            <a:r>
              <a:rPr lang="ru-RU" sz="1400" dirty="0"/>
              <a:t> </a:t>
            </a:r>
            <a:r>
              <a:rPr lang="ru-RU" sz="1400" dirty="0" err="1"/>
              <a:t>масових</a:t>
            </a:r>
            <a:r>
              <a:rPr lang="ru-RU" sz="1400" dirty="0"/>
              <a:t> </a:t>
            </a:r>
            <a:r>
              <a:rPr lang="ru-RU" sz="1400" dirty="0" err="1"/>
              <a:t>заходів</a:t>
            </a:r>
            <a:r>
              <a:rPr lang="ru-RU" sz="1400" dirty="0"/>
              <a:t>, </a:t>
            </a:r>
            <a:r>
              <a:rPr lang="ru-RU" sz="1400" dirty="0" err="1"/>
              <a:t>введення</a:t>
            </a:r>
            <a:r>
              <a:rPr lang="ru-RU" sz="1400" dirty="0"/>
              <a:t> </a:t>
            </a:r>
            <a:r>
              <a:rPr lang="ru-RU" sz="1400" dirty="0" err="1"/>
              <a:t>надзвичайного</a:t>
            </a:r>
            <a:r>
              <a:rPr lang="ru-RU" sz="1400" dirty="0"/>
              <a:t> та </a:t>
            </a:r>
            <a:r>
              <a:rPr lang="ru-RU" sz="1400" dirty="0" err="1"/>
              <a:t>воєнного</a:t>
            </a:r>
            <a:r>
              <a:rPr lang="ru-RU" sz="1400" dirty="0"/>
              <a:t> </a:t>
            </a:r>
            <a:r>
              <a:rPr lang="ru-RU" sz="1400" dirty="0" err="1"/>
              <a:t>станів</a:t>
            </a:r>
            <a:r>
              <a:rPr lang="ru-RU" sz="1400" dirty="0"/>
              <a:t>. </a:t>
            </a:r>
            <a:endParaRPr lang="ru-RU" sz="1400" dirty="0" smtClean="0"/>
          </a:p>
          <a:p>
            <a:pPr indent="457200" algn="just"/>
            <a:r>
              <a:rPr lang="ru-RU" sz="1400" dirty="0" smtClean="0"/>
              <a:t>Для </a:t>
            </a:r>
            <a:r>
              <a:rPr lang="ru-RU" sz="1400" dirty="0" err="1"/>
              <a:t>здобувачів</a:t>
            </a:r>
            <a:r>
              <a:rPr lang="ru-RU" sz="1400" dirty="0"/>
              <a:t> </a:t>
            </a:r>
            <a:r>
              <a:rPr lang="ru-RU" sz="1400" dirty="0" err="1"/>
              <a:t>вищої</a:t>
            </a:r>
            <a:r>
              <a:rPr lang="ru-RU" sz="1400" dirty="0"/>
              <a:t> </a:t>
            </a:r>
            <a:r>
              <a:rPr lang="ru-RU" sz="1400" dirty="0" err="1"/>
              <a:t>освіти</a:t>
            </a:r>
            <a:r>
              <a:rPr lang="ru-RU" sz="1400" dirty="0"/>
              <a:t>, </a:t>
            </a:r>
            <a:r>
              <a:rPr lang="ru-RU" sz="1400" dirty="0" err="1"/>
              <a:t>викладачів</a:t>
            </a:r>
            <a:r>
              <a:rPr lang="ru-RU" sz="1400" dirty="0"/>
              <a:t> </a:t>
            </a:r>
            <a:r>
              <a:rPr lang="ru-RU" sz="1400" dirty="0" err="1"/>
              <a:t>юридичної</a:t>
            </a:r>
            <a:r>
              <a:rPr lang="ru-RU" sz="1400" dirty="0"/>
              <a:t> </a:t>
            </a:r>
            <a:r>
              <a:rPr lang="ru-RU" sz="1400" dirty="0" err="1"/>
              <a:t>спрямованості</a:t>
            </a:r>
            <a:r>
              <a:rPr lang="ru-RU" sz="1400" dirty="0"/>
              <a:t> </a:t>
            </a:r>
            <a:r>
              <a:rPr lang="ru-RU" sz="1400" dirty="0" err="1"/>
              <a:t>усіх</a:t>
            </a:r>
            <a:r>
              <a:rPr lang="ru-RU" sz="1400" dirty="0"/>
              <a:t> форм </a:t>
            </a:r>
            <a:r>
              <a:rPr lang="ru-RU" sz="1400" dirty="0" err="1"/>
              <a:t>навчання</a:t>
            </a:r>
            <a:r>
              <a:rPr lang="ru-RU" sz="1400" dirty="0"/>
              <a:t>, </a:t>
            </a:r>
            <a:r>
              <a:rPr lang="ru-RU" sz="1400" dirty="0" err="1"/>
              <a:t>співробітників</a:t>
            </a:r>
            <a:r>
              <a:rPr lang="ru-RU" sz="1400" dirty="0"/>
              <a:t> </a:t>
            </a:r>
            <a:r>
              <a:rPr lang="ru-RU" sz="1400" dirty="0" err="1"/>
              <a:t>практичних</a:t>
            </a:r>
            <a:r>
              <a:rPr lang="ru-RU" sz="1400" dirty="0"/>
              <a:t> </a:t>
            </a:r>
            <a:r>
              <a:rPr lang="ru-RU" sz="1400" dirty="0" err="1"/>
              <a:t>підрозділів</a:t>
            </a:r>
            <a:r>
              <a:rPr lang="ru-RU" sz="1400" dirty="0"/>
              <a:t>.</a:t>
            </a:r>
          </a:p>
          <a:p>
            <a:pPr indent="457200" algn="just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03003493"/>
      </p:ext>
    </p:extLst>
  </p:cSld>
  <p:clrMapOvr>
    <a:masterClrMapping/>
  </p:clrMapOvr>
  <p:transition spd="slow" advClick="0" advTm="3000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702392" y="1423077"/>
            <a:ext cx="4483139" cy="1410299"/>
          </a:xfrm>
        </p:spPr>
        <p:txBody>
          <a:bodyPr>
            <a:noAutofit/>
          </a:bodyPr>
          <a:lstStyle/>
          <a:p>
            <a:r>
              <a:rPr lang="ru-RU" sz="1800" b="1" dirty="0" err="1"/>
              <a:t>Франчук</a:t>
            </a:r>
            <a:r>
              <a:rPr lang="ru-RU" sz="1800" b="1" dirty="0"/>
              <a:t> В.В. </a:t>
            </a:r>
            <a:r>
              <a:rPr lang="ru-RU" sz="1800" b="1" dirty="0" err="1" smtClean="0"/>
              <a:t>Правопорушення</a:t>
            </a:r>
            <a:r>
              <a:rPr lang="ru-RU" sz="1800" b="1" dirty="0"/>
              <a:t>, </a:t>
            </a:r>
            <a:r>
              <a:rPr lang="ru-RU" sz="1800" b="1" dirty="0" err="1"/>
              <a:t>пов'язані</a:t>
            </a:r>
            <a:r>
              <a:rPr lang="ru-RU" sz="1800" b="1" dirty="0"/>
              <a:t> з </a:t>
            </a:r>
            <a:r>
              <a:rPr lang="ru-RU" sz="1800" b="1" dirty="0" err="1"/>
              <a:t>корупцією</a:t>
            </a:r>
            <a:r>
              <a:rPr lang="ru-RU" sz="1800" b="1" dirty="0"/>
              <a:t>: </a:t>
            </a:r>
            <a:r>
              <a:rPr lang="ru-RU" sz="1800" b="1" dirty="0" err="1"/>
              <a:t>адміністративно-правові</a:t>
            </a:r>
            <a:r>
              <a:rPr lang="ru-RU" sz="1800" b="1" dirty="0"/>
              <a:t> засади </a:t>
            </a:r>
            <a:r>
              <a:rPr lang="ru-RU" sz="1800" b="1" dirty="0" err="1"/>
              <a:t>протидії</a:t>
            </a:r>
            <a:r>
              <a:rPr lang="ru-RU" sz="1800" b="1" dirty="0"/>
              <a:t>  : </a:t>
            </a:r>
            <a:r>
              <a:rPr lang="ru-RU" sz="1800" b="1" dirty="0" err="1"/>
              <a:t>монографія</a:t>
            </a:r>
            <a:r>
              <a:rPr lang="ru-RU" sz="1800" b="1" dirty="0"/>
              <a:t> / В. В. </a:t>
            </a:r>
            <a:r>
              <a:rPr lang="ru-RU" sz="1800" b="1" dirty="0" err="1"/>
              <a:t>Франчук</a:t>
            </a:r>
            <a:r>
              <a:rPr lang="ru-RU" sz="1800" b="1" dirty="0"/>
              <a:t>, Д. Д. </a:t>
            </a:r>
            <a:r>
              <a:rPr lang="ru-RU" sz="1800" b="1" dirty="0" err="1" smtClean="0"/>
              <a:t>Корецька-Шукєвіч</a:t>
            </a:r>
            <a:r>
              <a:rPr lang="ru-RU" sz="1800" b="1" dirty="0" smtClean="0"/>
              <a:t>. </a:t>
            </a:r>
            <a:r>
              <a:rPr lang="ru-RU" sz="1800" b="1" dirty="0"/>
              <a:t>- </a:t>
            </a:r>
            <a:r>
              <a:rPr lang="ru-RU" sz="1800" b="1" dirty="0" err="1"/>
              <a:t>Львів</a:t>
            </a:r>
            <a:r>
              <a:rPr lang="ru-RU" sz="1800" b="1" dirty="0"/>
              <a:t> ; Варшава : </a:t>
            </a:r>
            <a:r>
              <a:rPr lang="ru-RU" sz="1800" b="1" dirty="0" err="1"/>
              <a:t>ЛьвДУВС</a:t>
            </a:r>
            <a:r>
              <a:rPr lang="ru-RU" sz="1800" b="1" dirty="0"/>
              <a:t>, </a:t>
            </a:r>
            <a:r>
              <a:rPr lang="ru-RU" sz="1800" b="1" dirty="0" smtClean="0"/>
              <a:t>2021. </a:t>
            </a:r>
            <a:r>
              <a:rPr lang="ru-RU" sz="1800" b="1" dirty="0"/>
              <a:t>- 183 с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702392" y="3337954"/>
            <a:ext cx="4681362" cy="1371600"/>
          </a:xfrm>
        </p:spPr>
        <p:txBody>
          <a:bodyPr>
            <a:noAutofit/>
          </a:bodyPr>
          <a:lstStyle/>
          <a:p>
            <a:pPr indent="457200" algn="just"/>
            <a:r>
              <a:rPr lang="ru-RU" sz="1300" dirty="0" err="1"/>
              <a:t>Досліджено</a:t>
            </a:r>
            <a:r>
              <a:rPr lang="ru-RU" sz="1300" dirty="0"/>
              <a:t> </a:t>
            </a:r>
            <a:r>
              <a:rPr lang="ru-RU" sz="1300" dirty="0" err="1"/>
              <a:t>поняття</a:t>
            </a:r>
            <a:r>
              <a:rPr lang="ru-RU" sz="1300" dirty="0"/>
              <a:t> та </a:t>
            </a:r>
            <a:r>
              <a:rPr lang="ru-RU" sz="1300" dirty="0" err="1"/>
              <a:t>ознаки</a:t>
            </a:r>
            <a:r>
              <a:rPr lang="ru-RU" sz="1300" dirty="0"/>
              <a:t> </a:t>
            </a:r>
            <a:r>
              <a:rPr lang="ru-RU" sz="1300" dirty="0" err="1"/>
              <a:t>корупції</a:t>
            </a:r>
            <a:r>
              <a:rPr lang="ru-RU" sz="1300" dirty="0"/>
              <a:t>, </a:t>
            </a:r>
            <a:r>
              <a:rPr lang="ru-RU" sz="1300" dirty="0" err="1"/>
              <a:t>розвиток</a:t>
            </a:r>
            <a:r>
              <a:rPr lang="ru-RU" sz="1300" dirty="0"/>
              <a:t> </a:t>
            </a:r>
            <a:r>
              <a:rPr lang="ru-RU" sz="1300" dirty="0" err="1"/>
              <a:t>законодавства</a:t>
            </a:r>
            <a:r>
              <a:rPr lang="ru-RU" sz="1300" dirty="0"/>
              <a:t> про </a:t>
            </a:r>
            <a:r>
              <a:rPr lang="ru-RU" sz="1300" dirty="0" err="1"/>
              <a:t>адміністративну</a:t>
            </a:r>
            <a:r>
              <a:rPr lang="ru-RU" sz="1300" dirty="0"/>
              <a:t> </a:t>
            </a:r>
            <a:r>
              <a:rPr lang="ru-RU" sz="1300" dirty="0" err="1" smtClean="0"/>
              <a:t>відповідальність</a:t>
            </a:r>
            <a:r>
              <a:rPr lang="ru-RU" sz="1300" dirty="0" smtClean="0"/>
              <a:t> </a:t>
            </a:r>
            <a:r>
              <a:rPr lang="ru-RU" sz="1300" dirty="0"/>
              <a:t>за </a:t>
            </a:r>
            <a:r>
              <a:rPr lang="ru-RU" sz="1300" dirty="0" err="1"/>
              <a:t>правопорушення</a:t>
            </a:r>
            <a:r>
              <a:rPr lang="ru-RU" sz="1300" dirty="0"/>
              <a:t>, </a:t>
            </a:r>
            <a:r>
              <a:rPr lang="ru-RU" sz="1300" dirty="0" err="1"/>
              <a:t>пов’язані</a:t>
            </a:r>
            <a:r>
              <a:rPr lang="ru-RU" sz="1300" dirty="0"/>
              <a:t> з </a:t>
            </a:r>
            <a:r>
              <a:rPr lang="ru-RU" sz="1300" dirty="0" err="1"/>
              <a:t>корупцією</a:t>
            </a:r>
            <a:r>
              <a:rPr lang="ru-RU" sz="1300" dirty="0"/>
              <a:t>, </a:t>
            </a:r>
            <a:r>
              <a:rPr lang="ru-RU" sz="1300" dirty="0" err="1"/>
              <a:t>регламентацію</a:t>
            </a:r>
            <a:r>
              <a:rPr lang="ru-RU" sz="1300" dirty="0"/>
              <a:t> </a:t>
            </a:r>
            <a:r>
              <a:rPr lang="ru-RU" sz="1300" dirty="0" err="1"/>
              <a:t>відповідальності</a:t>
            </a:r>
            <a:r>
              <a:rPr lang="ru-RU" sz="1300" dirty="0"/>
              <a:t> за </a:t>
            </a:r>
            <a:r>
              <a:rPr lang="ru-RU" sz="1300" dirty="0" err="1"/>
              <a:t>правопорушення</a:t>
            </a:r>
            <a:r>
              <a:rPr lang="ru-RU" sz="1300" dirty="0"/>
              <a:t>, </a:t>
            </a:r>
            <a:r>
              <a:rPr lang="ru-RU" sz="1300" dirty="0" err="1"/>
              <a:t>пов’язані</a:t>
            </a:r>
            <a:r>
              <a:rPr lang="ru-RU" sz="1300" dirty="0"/>
              <a:t> з </a:t>
            </a:r>
            <a:r>
              <a:rPr lang="ru-RU" sz="1300" dirty="0" err="1"/>
              <a:t>корупцією</a:t>
            </a:r>
            <a:r>
              <a:rPr lang="ru-RU" sz="1300" dirty="0"/>
              <a:t> у </a:t>
            </a:r>
            <a:r>
              <a:rPr lang="ru-RU" sz="1300" dirty="0" err="1"/>
              <a:t>законодавстві</a:t>
            </a:r>
            <a:r>
              <a:rPr lang="ru-RU" sz="1300" dirty="0"/>
              <a:t> </a:t>
            </a:r>
            <a:r>
              <a:rPr lang="ru-RU" sz="1300" dirty="0" err="1"/>
              <a:t>зарубіжних</a:t>
            </a:r>
            <a:r>
              <a:rPr lang="ru-RU" sz="1300" dirty="0"/>
              <a:t> держав</a:t>
            </a:r>
            <a:r>
              <a:rPr lang="ru-RU" sz="1300" dirty="0" smtClean="0"/>
              <a:t>.</a:t>
            </a:r>
            <a:endParaRPr lang="ru-RU" sz="1300" dirty="0"/>
          </a:p>
          <a:p>
            <a:pPr indent="457200" algn="just"/>
            <a:r>
              <a:rPr lang="ru-RU" sz="1300" dirty="0"/>
              <a:t>Для </a:t>
            </a:r>
            <a:r>
              <a:rPr lang="ru-RU" sz="1300" dirty="0" err="1"/>
              <a:t>здобувачів</a:t>
            </a:r>
            <a:r>
              <a:rPr lang="ru-RU" sz="1300" dirty="0"/>
              <a:t> </a:t>
            </a:r>
            <a:r>
              <a:rPr lang="ru-RU" sz="1300" dirty="0" err="1"/>
              <a:t>вищої</a:t>
            </a:r>
            <a:r>
              <a:rPr lang="ru-RU" sz="1300" dirty="0"/>
              <a:t> </a:t>
            </a:r>
            <a:r>
              <a:rPr lang="ru-RU" sz="1300" dirty="0" err="1"/>
              <a:t>освіти</a:t>
            </a:r>
            <a:r>
              <a:rPr lang="ru-RU" sz="1300" dirty="0"/>
              <a:t> за </a:t>
            </a:r>
            <a:r>
              <a:rPr lang="ru-RU" sz="1300" dirty="0" err="1"/>
              <a:t>напрямом</a:t>
            </a:r>
            <a:r>
              <a:rPr lang="ru-RU" sz="1300" dirty="0"/>
              <a:t> «Право», «</a:t>
            </a:r>
            <a:r>
              <a:rPr lang="ru-RU" sz="1300" dirty="0" err="1"/>
              <a:t>Правоохоронна</a:t>
            </a:r>
            <a:r>
              <a:rPr lang="ru-RU" sz="1300" dirty="0"/>
              <a:t> </a:t>
            </a:r>
            <a:r>
              <a:rPr lang="ru-RU" sz="1300" dirty="0" err="1"/>
              <a:t>діяльність</a:t>
            </a:r>
            <a:r>
              <a:rPr lang="ru-RU" sz="1300" dirty="0"/>
              <a:t>», </a:t>
            </a:r>
            <a:r>
              <a:rPr lang="ru-RU" sz="1300" dirty="0" err="1" smtClean="0"/>
              <a:t>фахівців</a:t>
            </a:r>
            <a:r>
              <a:rPr lang="ru-RU" sz="1300" dirty="0" smtClean="0"/>
              <a:t> </a:t>
            </a:r>
            <a:r>
              <a:rPr lang="ru-RU" sz="1300" dirty="0"/>
              <a:t>у </a:t>
            </a:r>
            <a:r>
              <a:rPr lang="ru-RU" sz="1300" dirty="0" err="1"/>
              <a:t>галузі</a:t>
            </a:r>
            <a:r>
              <a:rPr lang="ru-RU" sz="1300" dirty="0"/>
              <a:t> </a:t>
            </a:r>
            <a:r>
              <a:rPr lang="ru-RU" sz="1300" dirty="0" err="1"/>
              <a:t>адміністративного</a:t>
            </a:r>
            <a:r>
              <a:rPr lang="ru-RU" sz="1300" dirty="0"/>
              <a:t> права, а </a:t>
            </a:r>
            <a:r>
              <a:rPr lang="ru-RU" sz="1300" dirty="0" err="1"/>
              <a:t>також</a:t>
            </a:r>
            <a:r>
              <a:rPr lang="ru-RU" sz="1300" dirty="0"/>
              <a:t> </a:t>
            </a:r>
            <a:r>
              <a:rPr lang="ru-RU" sz="1300" dirty="0" err="1"/>
              <a:t>працівників</a:t>
            </a:r>
            <a:r>
              <a:rPr lang="ru-RU" sz="1300" dirty="0"/>
              <a:t> </a:t>
            </a:r>
            <a:r>
              <a:rPr lang="ru-RU" sz="1300" dirty="0" err="1"/>
              <a:t>правоохоронних</a:t>
            </a:r>
            <a:r>
              <a:rPr lang="ru-RU" sz="1300" dirty="0"/>
              <a:t> </a:t>
            </a:r>
            <a:r>
              <a:rPr lang="ru-RU" sz="1300" dirty="0" err="1"/>
              <a:t>органів</a:t>
            </a:r>
            <a:r>
              <a:rPr lang="ru-RU" sz="1300" dirty="0"/>
              <a:t>, </a:t>
            </a:r>
            <a:r>
              <a:rPr lang="ru-RU" sz="1300" dirty="0" err="1" smtClean="0"/>
              <a:t>діяльність</a:t>
            </a:r>
            <a:r>
              <a:rPr lang="ru-RU" sz="1300" dirty="0" smtClean="0"/>
              <a:t> </a:t>
            </a:r>
            <a:r>
              <a:rPr lang="ru-RU" sz="1300" dirty="0" err="1"/>
              <a:t>яких</a:t>
            </a:r>
            <a:r>
              <a:rPr lang="ru-RU" sz="1300" dirty="0"/>
              <a:t> </a:t>
            </a:r>
            <a:r>
              <a:rPr lang="ru-RU" sz="1300" dirty="0" err="1"/>
              <a:t>пов’язана</a:t>
            </a:r>
            <a:r>
              <a:rPr lang="ru-RU" sz="1300" dirty="0"/>
              <a:t> з </a:t>
            </a:r>
            <a:r>
              <a:rPr lang="ru-RU" sz="1300" dirty="0" err="1"/>
              <a:t>запобіганням</a:t>
            </a:r>
            <a:r>
              <a:rPr lang="ru-RU" sz="1300" dirty="0"/>
              <a:t> </a:t>
            </a:r>
            <a:r>
              <a:rPr lang="ru-RU" sz="1300" dirty="0" err="1"/>
              <a:t>корупційним</a:t>
            </a:r>
            <a:r>
              <a:rPr lang="ru-RU" sz="1300" dirty="0"/>
              <a:t> </a:t>
            </a:r>
            <a:r>
              <a:rPr lang="ru-RU" sz="1300" dirty="0" err="1"/>
              <a:t>правопорушенням</a:t>
            </a:r>
            <a:r>
              <a:rPr lang="ru-RU" sz="1300" dirty="0"/>
              <a:t> та </a:t>
            </a:r>
            <a:r>
              <a:rPr lang="ru-RU" sz="1300" dirty="0" err="1"/>
              <a:t>правопорушенням</a:t>
            </a:r>
            <a:r>
              <a:rPr lang="ru-RU" sz="1300" dirty="0"/>
              <a:t>, </a:t>
            </a:r>
            <a:r>
              <a:rPr lang="ru-RU" sz="1300" dirty="0" err="1"/>
              <a:t>пов’язаних</a:t>
            </a:r>
            <a:r>
              <a:rPr lang="ru-RU" sz="1300" dirty="0"/>
              <a:t> з </a:t>
            </a:r>
            <a:r>
              <a:rPr lang="ru-RU" sz="1300" dirty="0" err="1"/>
              <a:t>корупцією</a:t>
            </a:r>
            <a:r>
              <a:rPr lang="ru-RU" sz="1300" dirty="0"/>
              <a:t>.</a:t>
            </a:r>
          </a:p>
          <a:p>
            <a:pPr indent="457200" algn="just"/>
            <a:endParaRPr lang="ru-RU" sz="130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0703" y="1423077"/>
            <a:ext cx="2145793" cy="3660987"/>
          </a:xfrm>
        </p:spPr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703" y="1423077"/>
            <a:ext cx="2292097" cy="366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19127"/>
      </p:ext>
    </p:extLst>
  </p:cSld>
  <p:clrMapOvr>
    <a:masterClrMapping/>
  </p:clrMapOvr>
  <p:transition spd="slow" advClick="0" advTm="3000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632371" y="1359243"/>
            <a:ext cx="4681362" cy="1138451"/>
          </a:xfrm>
        </p:spPr>
        <p:txBody>
          <a:bodyPr>
            <a:noAutofit/>
          </a:bodyPr>
          <a:lstStyle/>
          <a:p>
            <a:r>
              <a:rPr lang="ru-RU" sz="1800" b="1" dirty="0" err="1"/>
              <a:t>Мінка</a:t>
            </a:r>
            <a:r>
              <a:rPr lang="ru-RU" sz="1800" b="1" dirty="0"/>
              <a:t> Т.П. </a:t>
            </a:r>
            <a:r>
              <a:rPr lang="ru-RU" sz="1800" b="1" dirty="0" err="1" smtClean="0"/>
              <a:t>Спрощені</a:t>
            </a:r>
            <a:r>
              <a:rPr lang="ru-RU" sz="1800" b="1" dirty="0" smtClean="0"/>
              <a:t> </a:t>
            </a:r>
            <a:r>
              <a:rPr lang="ru-RU" sz="1800" b="1" dirty="0" err="1"/>
              <a:t>провадження</a:t>
            </a:r>
            <a:r>
              <a:rPr lang="ru-RU" sz="1800" b="1" dirty="0"/>
              <a:t> в </a:t>
            </a:r>
            <a:r>
              <a:rPr lang="ru-RU" sz="1800" b="1" dirty="0" err="1"/>
              <a:t>адміністративному</a:t>
            </a:r>
            <a:r>
              <a:rPr lang="ru-RU" sz="1800" b="1" dirty="0"/>
              <a:t> </a:t>
            </a:r>
            <a:r>
              <a:rPr lang="ru-RU" sz="1800" b="1" dirty="0" err="1"/>
              <a:t>судочинстві</a:t>
            </a:r>
            <a:r>
              <a:rPr lang="ru-RU" sz="1800" b="1" dirty="0"/>
              <a:t> </a:t>
            </a:r>
            <a:r>
              <a:rPr lang="ru-RU" sz="1800" b="1" dirty="0" err="1"/>
              <a:t>України</a:t>
            </a:r>
            <a:r>
              <a:rPr lang="ru-RU" sz="1800" b="1" dirty="0"/>
              <a:t> : </a:t>
            </a:r>
            <a:r>
              <a:rPr lang="ru-RU" sz="1800" b="1" dirty="0" err="1"/>
              <a:t>монографія</a:t>
            </a:r>
            <a:r>
              <a:rPr lang="ru-RU" sz="1800" b="1" dirty="0"/>
              <a:t> / Т. П. </a:t>
            </a:r>
            <a:r>
              <a:rPr lang="ru-RU" sz="1800" b="1" dirty="0" err="1"/>
              <a:t>Мінка</a:t>
            </a:r>
            <a:r>
              <a:rPr lang="ru-RU" sz="1800" b="1" dirty="0"/>
              <a:t>, Є. А. </a:t>
            </a:r>
            <a:r>
              <a:rPr lang="ru-RU" sz="1800" b="1" dirty="0" err="1" smtClean="0"/>
              <a:t>Палій</a:t>
            </a:r>
            <a:r>
              <a:rPr lang="ru-RU" sz="1800" b="1" dirty="0" smtClean="0"/>
              <a:t>. </a:t>
            </a:r>
            <a:r>
              <a:rPr lang="ru-RU" sz="1800" b="1" dirty="0"/>
              <a:t>- </a:t>
            </a:r>
            <a:r>
              <a:rPr lang="ru-RU" sz="1800" b="1" dirty="0" err="1"/>
              <a:t>Дніпро</a:t>
            </a:r>
            <a:r>
              <a:rPr lang="ru-RU" sz="1800" b="1" dirty="0"/>
              <a:t> : ЛІРА, </a:t>
            </a:r>
            <a:r>
              <a:rPr lang="ru-RU" sz="1800" b="1" dirty="0" smtClean="0"/>
              <a:t>2021. </a:t>
            </a:r>
            <a:r>
              <a:rPr lang="ru-RU" sz="1800" b="1" dirty="0"/>
              <a:t>- 160 с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702392" y="3337954"/>
            <a:ext cx="4681362" cy="1371600"/>
          </a:xfrm>
        </p:spPr>
        <p:txBody>
          <a:bodyPr>
            <a:noAutofit/>
          </a:bodyPr>
          <a:lstStyle/>
          <a:p>
            <a:pPr indent="457200" algn="just"/>
            <a:r>
              <a:rPr lang="ru-RU" sz="1400" dirty="0"/>
              <a:t>У </a:t>
            </a:r>
            <a:r>
              <a:rPr lang="ru-RU" sz="1400" dirty="0" err="1"/>
              <a:t>монографії</a:t>
            </a:r>
            <a:r>
              <a:rPr lang="ru-RU" sz="1400" dirty="0"/>
              <a:t> </a:t>
            </a:r>
            <a:r>
              <a:rPr lang="ru-RU" sz="1400" dirty="0" err="1"/>
              <a:t>досліджено</a:t>
            </a:r>
            <a:r>
              <a:rPr lang="ru-RU" sz="1400" dirty="0"/>
              <a:t> </a:t>
            </a:r>
            <a:r>
              <a:rPr lang="ru-RU" sz="1400" dirty="0" err="1"/>
              <a:t>теоретичні</a:t>
            </a:r>
            <a:r>
              <a:rPr lang="ru-RU" sz="1400" dirty="0"/>
              <a:t> та </a:t>
            </a:r>
            <a:r>
              <a:rPr lang="ru-RU" sz="1400" dirty="0" err="1"/>
              <a:t>процесуальні</a:t>
            </a:r>
            <a:r>
              <a:rPr lang="ru-RU" sz="1400" dirty="0"/>
              <a:t> </a:t>
            </a:r>
            <a:r>
              <a:rPr lang="ru-RU" sz="1400" dirty="0" err="1"/>
              <a:t>основи</a:t>
            </a:r>
            <a:r>
              <a:rPr lang="ru-RU" sz="1400" dirty="0"/>
              <a:t> </a:t>
            </a:r>
            <a:r>
              <a:rPr lang="ru-RU" sz="1400" dirty="0" err="1"/>
              <a:t>спрощених</a:t>
            </a:r>
            <a:r>
              <a:rPr lang="ru-RU" sz="1400" dirty="0"/>
              <a:t> </a:t>
            </a:r>
            <a:r>
              <a:rPr lang="ru-RU" sz="1400" dirty="0" err="1" smtClean="0"/>
              <a:t>проваджень</a:t>
            </a:r>
            <a:r>
              <a:rPr lang="ru-RU" sz="1400" dirty="0" smtClean="0"/>
              <a:t> </a:t>
            </a:r>
            <a:r>
              <a:rPr lang="ru-RU" sz="1400" dirty="0"/>
              <a:t>в </a:t>
            </a:r>
            <a:r>
              <a:rPr lang="ru-RU" sz="1400" dirty="0" err="1"/>
              <a:t>адміністративному</a:t>
            </a:r>
            <a:r>
              <a:rPr lang="ru-RU" sz="1400" dirty="0"/>
              <a:t> </a:t>
            </a:r>
            <a:r>
              <a:rPr lang="ru-RU" sz="1400" dirty="0" err="1"/>
              <a:t>судочинстві</a:t>
            </a:r>
            <a:r>
              <a:rPr lang="ru-RU" sz="1400" dirty="0"/>
              <a:t> </a:t>
            </a:r>
            <a:r>
              <a:rPr lang="ru-RU" sz="1400" dirty="0" err="1"/>
              <a:t>України</a:t>
            </a:r>
            <a:r>
              <a:rPr lang="ru-RU" sz="1400" dirty="0"/>
              <a:t>. </a:t>
            </a:r>
            <a:r>
              <a:rPr lang="ru-RU" sz="1400" dirty="0" err="1"/>
              <a:t>Розривається</a:t>
            </a:r>
            <a:r>
              <a:rPr lang="ru-RU" sz="1400" dirty="0"/>
              <a:t> </a:t>
            </a:r>
            <a:r>
              <a:rPr lang="ru-RU" sz="1400" dirty="0" err="1"/>
              <a:t>встановлений</a:t>
            </a:r>
            <a:r>
              <a:rPr lang="ru-RU" sz="1400" dirty="0"/>
              <a:t> законом </a:t>
            </a:r>
            <a:r>
              <a:rPr lang="ru-RU" sz="1400" dirty="0" err="1"/>
              <a:t>процесуальний</a:t>
            </a:r>
            <a:r>
              <a:rPr lang="ru-RU" sz="1400" dirty="0"/>
              <a:t> порядок </a:t>
            </a:r>
            <a:r>
              <a:rPr lang="ru-RU" sz="1400" dirty="0" err="1"/>
              <a:t>розгляду</a:t>
            </a:r>
            <a:r>
              <a:rPr lang="ru-RU" sz="1400" dirty="0"/>
              <a:t> </a:t>
            </a:r>
            <a:r>
              <a:rPr lang="ru-RU" sz="1400" dirty="0" err="1"/>
              <a:t>адміністративних</a:t>
            </a:r>
            <a:r>
              <a:rPr lang="ru-RU" sz="1400" dirty="0"/>
              <a:t> справ за правилами </a:t>
            </a:r>
            <a:r>
              <a:rPr lang="ru-RU" sz="1400" dirty="0" err="1"/>
              <a:t>спрощеного</a:t>
            </a:r>
            <a:r>
              <a:rPr lang="ru-RU" sz="1400" dirty="0"/>
              <a:t> </a:t>
            </a:r>
            <a:r>
              <a:rPr lang="ru-RU" sz="1400" dirty="0" err="1"/>
              <a:t>позовного</a:t>
            </a:r>
            <a:r>
              <a:rPr lang="ru-RU" sz="1400" dirty="0"/>
              <a:t> </a:t>
            </a:r>
            <a:r>
              <a:rPr lang="ru-RU" sz="1400" dirty="0" err="1"/>
              <a:t>провадження</a:t>
            </a:r>
            <a:r>
              <a:rPr lang="ru-RU" sz="1400" dirty="0"/>
              <a:t>. </a:t>
            </a:r>
            <a:endParaRPr lang="ru-RU" sz="1400" dirty="0" smtClean="0"/>
          </a:p>
          <a:p>
            <a:pPr indent="457200" algn="just"/>
            <a:r>
              <a:rPr lang="ru-RU" sz="1400" dirty="0" smtClean="0"/>
              <a:t>Для </a:t>
            </a:r>
            <a:r>
              <a:rPr lang="ru-RU" sz="1400" dirty="0" err="1"/>
              <a:t>науковців</a:t>
            </a:r>
            <a:r>
              <a:rPr lang="ru-RU" sz="1400" dirty="0"/>
              <a:t>, </a:t>
            </a:r>
            <a:r>
              <a:rPr lang="ru-RU" sz="1400" dirty="0" err="1"/>
              <a:t>ад’юнктів</a:t>
            </a:r>
            <a:r>
              <a:rPr lang="ru-RU" sz="1400" dirty="0"/>
              <a:t> та </a:t>
            </a:r>
            <a:r>
              <a:rPr lang="ru-RU" sz="1400" dirty="0" err="1"/>
              <a:t>аспірантів</a:t>
            </a:r>
            <a:r>
              <a:rPr lang="ru-RU" sz="1400" dirty="0"/>
              <a:t>, </a:t>
            </a:r>
            <a:r>
              <a:rPr lang="ru-RU" sz="1400" dirty="0" err="1"/>
              <a:t>викладачів</a:t>
            </a:r>
            <a:r>
              <a:rPr lang="ru-RU" sz="1400" dirty="0"/>
              <a:t>, </a:t>
            </a:r>
            <a:r>
              <a:rPr lang="ru-RU" sz="1400" dirty="0" err="1"/>
              <a:t>слухачів</a:t>
            </a:r>
            <a:r>
              <a:rPr lang="ru-RU" sz="1400" dirty="0"/>
              <a:t> та </a:t>
            </a:r>
            <a:r>
              <a:rPr lang="ru-RU" sz="1400" dirty="0" err="1"/>
              <a:t>студентів</a:t>
            </a:r>
            <a:r>
              <a:rPr lang="ru-RU" sz="1400" dirty="0"/>
              <a:t> </a:t>
            </a:r>
            <a:r>
              <a:rPr lang="ru-RU" sz="1400" dirty="0" err="1"/>
              <a:t>юридичних</a:t>
            </a:r>
            <a:r>
              <a:rPr lang="ru-RU" sz="1400" dirty="0"/>
              <a:t> ВНЗ та </a:t>
            </a:r>
            <a:r>
              <a:rPr lang="ru-RU" sz="1400" dirty="0" err="1"/>
              <a:t>практичних</a:t>
            </a:r>
            <a:r>
              <a:rPr lang="ru-RU" sz="1400" dirty="0"/>
              <a:t> </a:t>
            </a:r>
            <a:r>
              <a:rPr lang="ru-RU" sz="1400" dirty="0" err="1"/>
              <a:t>працівників</a:t>
            </a:r>
            <a:r>
              <a:rPr lang="ru-RU" sz="1400" dirty="0"/>
              <a:t> </a:t>
            </a:r>
            <a:r>
              <a:rPr lang="ru-RU" sz="1400" dirty="0" err="1"/>
              <a:t>юридичних</a:t>
            </a:r>
            <a:r>
              <a:rPr lang="ru-RU" sz="1400" dirty="0"/>
              <a:t> </a:t>
            </a:r>
            <a:r>
              <a:rPr lang="ru-RU" sz="1400" dirty="0" err="1"/>
              <a:t>установ</a:t>
            </a:r>
            <a:r>
              <a:rPr lang="ru-RU" sz="1400" dirty="0"/>
              <a:t>.</a:t>
            </a:r>
            <a:endParaRPr lang="ru-RU" sz="1400" dirty="0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8950" r="8950"/>
          <a:stretch>
            <a:fillRect/>
          </a:stretch>
        </p:blipFill>
        <p:spPr>
          <a:xfrm>
            <a:off x="1060450" y="1422400"/>
            <a:ext cx="2146300" cy="366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057993"/>
      </p:ext>
    </p:extLst>
  </p:cSld>
  <p:clrMapOvr>
    <a:masterClrMapping/>
  </p:clrMapOvr>
  <p:transition spd="slow" advClick="0" advTm="3000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33516" y="1433384"/>
            <a:ext cx="4681362" cy="1171402"/>
          </a:xfrm>
        </p:spPr>
        <p:txBody>
          <a:bodyPr>
            <a:noAutofit/>
          </a:bodyPr>
          <a:lstStyle/>
          <a:p>
            <a:r>
              <a:rPr lang="ru-RU" sz="1800" b="1" dirty="0" err="1"/>
              <a:t>Альтернативні</a:t>
            </a:r>
            <a:r>
              <a:rPr lang="ru-RU" sz="1800" b="1" dirty="0"/>
              <a:t> </a:t>
            </a:r>
            <a:r>
              <a:rPr lang="ru-RU" sz="1800" b="1" dirty="0" err="1"/>
              <a:t>способи</a:t>
            </a:r>
            <a:r>
              <a:rPr lang="ru-RU" sz="1800" b="1" dirty="0"/>
              <a:t> </a:t>
            </a:r>
            <a:r>
              <a:rPr lang="ru-RU" sz="1800" b="1" dirty="0" err="1"/>
              <a:t>вирішення</a:t>
            </a:r>
            <a:r>
              <a:rPr lang="ru-RU" sz="1800" b="1" dirty="0"/>
              <a:t> </a:t>
            </a:r>
            <a:r>
              <a:rPr lang="ru-RU" sz="1800" b="1" dirty="0" err="1"/>
              <a:t>цивільних</a:t>
            </a:r>
            <a:r>
              <a:rPr lang="ru-RU" sz="1800" b="1" dirty="0"/>
              <a:t> </a:t>
            </a:r>
            <a:r>
              <a:rPr lang="ru-RU" sz="1800" b="1" dirty="0" err="1"/>
              <a:t>спорів</a:t>
            </a:r>
            <a:r>
              <a:rPr lang="ru-RU" sz="1800" b="1" dirty="0"/>
              <a:t> за </a:t>
            </a:r>
            <a:r>
              <a:rPr lang="ru-RU" sz="1800" b="1" dirty="0" err="1"/>
              <a:t>законодавством</a:t>
            </a:r>
            <a:r>
              <a:rPr lang="ru-RU" sz="1800" b="1" dirty="0"/>
              <a:t> </a:t>
            </a:r>
            <a:r>
              <a:rPr lang="ru-RU" sz="1800" b="1" dirty="0" err="1"/>
              <a:t>України</a:t>
            </a:r>
            <a:r>
              <a:rPr lang="ru-RU" sz="1800" b="1" dirty="0"/>
              <a:t> : </a:t>
            </a:r>
            <a:r>
              <a:rPr lang="ru-RU" sz="1800" b="1" dirty="0" err="1"/>
              <a:t>навч</a:t>
            </a:r>
            <a:r>
              <a:rPr lang="ru-RU" sz="1800" b="1" dirty="0"/>
              <a:t>. </a:t>
            </a:r>
            <a:r>
              <a:rPr lang="ru-RU" sz="1800" b="1" dirty="0" err="1"/>
              <a:t>посіб</a:t>
            </a:r>
            <a:r>
              <a:rPr lang="ru-RU" sz="1800" b="1" dirty="0"/>
              <a:t>. / О. Б. Верба-Сидор [та </a:t>
            </a:r>
            <a:r>
              <a:rPr lang="ru-RU" sz="1800" b="1" dirty="0" err="1"/>
              <a:t>ін</a:t>
            </a:r>
            <a:r>
              <a:rPr lang="ru-RU" sz="1800" b="1" dirty="0" smtClean="0"/>
              <a:t>.]. </a:t>
            </a:r>
            <a:r>
              <a:rPr lang="ru-RU" sz="1800" b="1" dirty="0"/>
              <a:t>- </a:t>
            </a:r>
            <a:r>
              <a:rPr lang="ru-RU" sz="1800" b="1" dirty="0" err="1"/>
              <a:t>Львів</a:t>
            </a:r>
            <a:r>
              <a:rPr lang="ru-RU" sz="1800" b="1" dirty="0"/>
              <a:t> : </a:t>
            </a:r>
            <a:r>
              <a:rPr lang="ru-RU" sz="1800" b="1" dirty="0" err="1"/>
              <a:t>ЛьвДУВС</a:t>
            </a:r>
            <a:r>
              <a:rPr lang="ru-RU" sz="1800" b="1" dirty="0"/>
              <a:t>, </a:t>
            </a:r>
            <a:r>
              <a:rPr lang="ru-RU" sz="1800" b="1" dirty="0" smtClean="0"/>
              <a:t>2021. </a:t>
            </a:r>
            <a:r>
              <a:rPr lang="ru-RU" sz="1800" b="1" dirty="0"/>
              <a:t>- 416 с. </a:t>
            </a:r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805" r="3805"/>
          <a:stretch>
            <a:fillRect/>
          </a:stretch>
        </p:blipFill>
        <p:spPr>
          <a:xfrm>
            <a:off x="971551" y="1570435"/>
            <a:ext cx="2297906" cy="35814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702392" y="3601565"/>
            <a:ext cx="4681362" cy="1371600"/>
          </a:xfrm>
        </p:spPr>
        <p:txBody>
          <a:bodyPr>
            <a:noAutofit/>
          </a:bodyPr>
          <a:lstStyle/>
          <a:p>
            <a:pPr indent="457200" algn="just"/>
            <a:r>
              <a:rPr lang="ru-RU" sz="1400" dirty="0" err="1"/>
              <a:t>Навчальний</a:t>
            </a:r>
            <a:r>
              <a:rPr lang="ru-RU" sz="1400" dirty="0"/>
              <a:t> </a:t>
            </a:r>
            <a:r>
              <a:rPr lang="ru-RU" sz="1400" dirty="0" err="1"/>
              <a:t>посібник</a:t>
            </a:r>
            <a:r>
              <a:rPr lang="ru-RU" sz="1400" dirty="0"/>
              <a:t> </a:t>
            </a:r>
            <a:r>
              <a:rPr lang="ru-RU" sz="1400" dirty="0" err="1"/>
              <a:t>розроблено</a:t>
            </a:r>
            <a:r>
              <a:rPr lang="ru-RU" sz="1400" dirty="0"/>
              <a:t> на </a:t>
            </a:r>
            <a:r>
              <a:rPr lang="ru-RU" sz="1400" dirty="0" err="1"/>
              <a:t>основі</a:t>
            </a:r>
            <a:r>
              <a:rPr lang="ru-RU" sz="1400" dirty="0"/>
              <a:t> </a:t>
            </a:r>
            <a:r>
              <a:rPr lang="ru-RU" sz="1400" dirty="0" err="1"/>
              <a:t>правової</a:t>
            </a:r>
            <a:r>
              <a:rPr lang="ru-RU" sz="1400" dirty="0"/>
              <a:t> </a:t>
            </a:r>
            <a:r>
              <a:rPr lang="ru-RU" sz="1400" dirty="0" err="1" smtClean="0"/>
              <a:t>доктрини</a:t>
            </a:r>
            <a:r>
              <a:rPr lang="ru-RU" sz="1400" dirty="0" smtClean="0"/>
              <a:t> </a:t>
            </a:r>
            <a:r>
              <a:rPr lang="ru-RU" sz="1400" dirty="0" err="1"/>
              <a:t>альтернативних</a:t>
            </a:r>
            <a:r>
              <a:rPr lang="ru-RU" sz="1400" dirty="0"/>
              <a:t> </a:t>
            </a:r>
            <a:r>
              <a:rPr lang="ru-RU" sz="1400" dirty="0" err="1"/>
              <a:t>способів</a:t>
            </a:r>
            <a:r>
              <a:rPr lang="ru-RU" sz="1400" dirty="0"/>
              <a:t> </a:t>
            </a:r>
            <a:r>
              <a:rPr lang="ru-RU" sz="1400" dirty="0" err="1"/>
              <a:t>вирішення</a:t>
            </a:r>
            <a:r>
              <a:rPr lang="ru-RU" sz="1400" dirty="0"/>
              <a:t> </a:t>
            </a:r>
            <a:r>
              <a:rPr lang="ru-RU" sz="1400" dirty="0" err="1"/>
              <a:t>спорів</a:t>
            </a:r>
            <a:r>
              <a:rPr lang="ru-RU" sz="1400" dirty="0"/>
              <a:t> і чинного </a:t>
            </a:r>
            <a:r>
              <a:rPr lang="ru-RU" sz="1400" dirty="0" err="1" smtClean="0"/>
              <a:t>законодавства</a:t>
            </a:r>
            <a:r>
              <a:rPr lang="ru-RU" sz="1400" dirty="0"/>
              <a:t>. </a:t>
            </a:r>
            <a:r>
              <a:rPr lang="ru-RU" sz="1400" dirty="0" err="1"/>
              <a:t>Нормативний</a:t>
            </a:r>
            <a:r>
              <a:rPr lang="ru-RU" sz="1400" dirty="0"/>
              <a:t> </a:t>
            </a:r>
            <a:r>
              <a:rPr lang="ru-RU" sz="1400" dirty="0" err="1"/>
              <a:t>матеріал</a:t>
            </a:r>
            <a:r>
              <a:rPr lang="ru-RU" sz="1400" dirty="0"/>
              <a:t> подано станом на 12 </a:t>
            </a:r>
            <a:r>
              <a:rPr lang="ru-RU" sz="1400" dirty="0" err="1"/>
              <a:t>жовтня</a:t>
            </a:r>
            <a:r>
              <a:rPr lang="ru-RU" sz="1400" dirty="0"/>
              <a:t> 2020 року.</a:t>
            </a:r>
          </a:p>
          <a:p>
            <a:pPr indent="457200" algn="just"/>
            <a:r>
              <a:rPr lang="ru-RU" sz="1400" dirty="0" smtClean="0"/>
              <a:t>Студентам, а </a:t>
            </a:r>
            <a:r>
              <a:rPr lang="ru-RU" sz="1400" dirty="0" err="1" smtClean="0"/>
              <a:t>також</a:t>
            </a:r>
            <a:r>
              <a:rPr lang="ru-RU" sz="1400" dirty="0" smtClean="0"/>
              <a:t> для </a:t>
            </a:r>
            <a:r>
              <a:rPr lang="ru-RU" sz="1400" dirty="0" err="1"/>
              <a:t>аспірантів</a:t>
            </a:r>
            <a:r>
              <a:rPr lang="ru-RU" sz="1400" dirty="0"/>
              <a:t>, </a:t>
            </a:r>
            <a:r>
              <a:rPr lang="ru-RU" sz="1400" dirty="0" err="1"/>
              <a:t>викладачів</a:t>
            </a:r>
            <a:r>
              <a:rPr lang="ru-RU" sz="1400" dirty="0"/>
              <a:t>, </a:t>
            </a:r>
            <a:r>
              <a:rPr lang="ru-RU" sz="1400" dirty="0" err="1"/>
              <a:t>суддів</a:t>
            </a:r>
            <a:r>
              <a:rPr lang="ru-RU" sz="1400" dirty="0"/>
              <a:t>, </a:t>
            </a:r>
            <a:r>
              <a:rPr lang="ru-RU" sz="1400" dirty="0" err="1"/>
              <a:t>адвокатів</a:t>
            </a:r>
            <a:r>
              <a:rPr lang="ru-RU" sz="1400" dirty="0"/>
              <a:t>, </a:t>
            </a:r>
            <a:r>
              <a:rPr lang="ru-RU" sz="1400" dirty="0" err="1"/>
              <a:t>нотаріусів</a:t>
            </a:r>
            <a:r>
              <a:rPr lang="ru-RU" sz="1400" dirty="0"/>
              <a:t>, </a:t>
            </a:r>
            <a:r>
              <a:rPr lang="ru-RU" sz="1400" dirty="0" err="1"/>
              <a:t>юрисконсультів</a:t>
            </a:r>
            <a:r>
              <a:rPr lang="ru-RU" sz="1400" dirty="0"/>
              <a:t>, </a:t>
            </a:r>
            <a:r>
              <a:rPr lang="ru-RU" sz="1400" dirty="0" err="1"/>
              <a:t>виконавців</a:t>
            </a:r>
            <a:r>
              <a:rPr lang="ru-RU" sz="1400" dirty="0"/>
              <a:t>, </a:t>
            </a:r>
            <a:r>
              <a:rPr lang="ru-RU" sz="1400" dirty="0" err="1"/>
              <a:t>усіх</a:t>
            </a:r>
            <a:r>
              <a:rPr lang="ru-RU" sz="1400" dirty="0"/>
              <a:t>, </a:t>
            </a:r>
            <a:r>
              <a:rPr lang="ru-RU" sz="1400" dirty="0" err="1"/>
              <a:t>хто</a:t>
            </a:r>
            <a:r>
              <a:rPr lang="ru-RU" sz="1400" dirty="0"/>
              <a:t> </a:t>
            </a:r>
            <a:r>
              <a:rPr lang="ru-RU" sz="1400" dirty="0" err="1"/>
              <a:t>цікавиться</a:t>
            </a:r>
            <a:r>
              <a:rPr lang="ru-RU" sz="1400" dirty="0"/>
              <a:t> </a:t>
            </a:r>
            <a:r>
              <a:rPr lang="ru-RU" sz="1400" dirty="0" err="1"/>
              <a:t>питаннями</a:t>
            </a:r>
            <a:r>
              <a:rPr lang="ru-RU" sz="1400" dirty="0"/>
              <a:t> </a:t>
            </a:r>
            <a:r>
              <a:rPr lang="ru-RU" sz="1400" dirty="0" err="1"/>
              <a:t>альтернативних</a:t>
            </a:r>
            <a:r>
              <a:rPr lang="ru-RU" sz="1400" dirty="0"/>
              <a:t> </a:t>
            </a:r>
            <a:r>
              <a:rPr lang="ru-RU" sz="1400" dirty="0" err="1"/>
              <a:t>способів</a:t>
            </a:r>
            <a:r>
              <a:rPr lang="ru-RU" sz="1400" dirty="0"/>
              <a:t> </a:t>
            </a:r>
            <a:r>
              <a:rPr lang="ru-RU" sz="1400" dirty="0" err="1"/>
              <a:t>вирішення</a:t>
            </a:r>
            <a:r>
              <a:rPr lang="ru-RU" sz="1400" dirty="0"/>
              <a:t> </a:t>
            </a:r>
            <a:r>
              <a:rPr lang="ru-RU" sz="1400" dirty="0" err="1"/>
              <a:t>спорів</a:t>
            </a:r>
            <a:r>
              <a:rPr lang="ru-RU" sz="1400" dirty="0"/>
              <a:t>.</a:t>
            </a:r>
          </a:p>
          <a:p>
            <a:pPr indent="457200" algn="just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27639535"/>
      </p:ext>
    </p:extLst>
  </p:cSld>
  <p:clrMapOvr>
    <a:masterClrMapping/>
  </p:clrMapOvr>
  <p:transition spd="slow" advClick="0" advTm="3000">
    <p:pu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0703" y="1504749"/>
            <a:ext cx="2145793" cy="3660987"/>
          </a:xfrm>
        </p:spPr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58231" y="1504749"/>
            <a:ext cx="4681362" cy="1146689"/>
          </a:xfrm>
        </p:spPr>
        <p:txBody>
          <a:bodyPr>
            <a:noAutofit/>
          </a:bodyPr>
          <a:lstStyle/>
          <a:p>
            <a:r>
              <a:rPr lang="ru-RU" sz="1800" b="1" dirty="0" err="1"/>
              <a:t>Швидка</a:t>
            </a:r>
            <a:r>
              <a:rPr lang="ru-RU" sz="1800" b="1" dirty="0"/>
              <a:t> Т.І. </a:t>
            </a:r>
            <a:r>
              <a:rPr lang="ru-RU" sz="1800" b="1" dirty="0" err="1" smtClean="0"/>
              <a:t>Господарське</a:t>
            </a:r>
            <a:r>
              <a:rPr lang="ru-RU" sz="1800" b="1" dirty="0" smtClean="0"/>
              <a:t> </a:t>
            </a:r>
            <a:r>
              <a:rPr lang="ru-RU" sz="1800" b="1" dirty="0"/>
              <a:t>право в схемах і </a:t>
            </a:r>
            <a:r>
              <a:rPr lang="ru-RU" sz="1800" b="1" dirty="0" err="1"/>
              <a:t>таблицях</a:t>
            </a:r>
            <a:r>
              <a:rPr lang="ru-RU" sz="1800" b="1" dirty="0"/>
              <a:t> : </a:t>
            </a:r>
            <a:r>
              <a:rPr lang="ru-RU" sz="1800" b="1" dirty="0" err="1"/>
              <a:t>навч</a:t>
            </a:r>
            <a:r>
              <a:rPr lang="ru-RU" sz="1800" b="1" dirty="0"/>
              <a:t>. </a:t>
            </a:r>
            <a:r>
              <a:rPr lang="ru-RU" sz="1800" b="1" dirty="0" err="1"/>
              <a:t>посіб</a:t>
            </a:r>
            <a:r>
              <a:rPr lang="ru-RU" sz="1800" b="1" dirty="0"/>
              <a:t>. / Т. І. </a:t>
            </a:r>
            <a:r>
              <a:rPr lang="ru-RU" sz="1800" b="1" dirty="0" err="1" smtClean="0"/>
              <a:t>Швидка</a:t>
            </a:r>
            <a:r>
              <a:rPr lang="ru-RU" sz="1800" b="1" dirty="0" smtClean="0"/>
              <a:t>. </a:t>
            </a:r>
            <a:r>
              <a:rPr lang="ru-RU" sz="1800" b="1" dirty="0"/>
              <a:t>- 4-е вид., </a:t>
            </a:r>
            <a:r>
              <a:rPr lang="ru-RU" sz="1800" b="1" dirty="0" err="1"/>
              <a:t>перероб</a:t>
            </a:r>
            <a:r>
              <a:rPr lang="ru-RU" sz="1800" b="1" dirty="0"/>
              <a:t>. і доп. - </a:t>
            </a:r>
            <a:r>
              <a:rPr lang="ru-RU" sz="1800" b="1" dirty="0" err="1"/>
              <a:t>Харків</a:t>
            </a:r>
            <a:r>
              <a:rPr lang="ru-RU" sz="1800" b="1" dirty="0"/>
              <a:t> : Право, </a:t>
            </a:r>
            <a:r>
              <a:rPr lang="ru-RU" sz="1800" b="1" dirty="0" smtClean="0"/>
              <a:t>2021. </a:t>
            </a:r>
            <a:r>
              <a:rPr lang="ru-RU" sz="1800" b="1" dirty="0"/>
              <a:t>- 152 с. </a:t>
            </a:r>
            <a:endParaRPr lang="ru-RU" sz="1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703" y="1513362"/>
            <a:ext cx="2145793" cy="3652373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702392" y="3601565"/>
            <a:ext cx="4681362" cy="1371600"/>
          </a:xfrm>
        </p:spPr>
        <p:txBody>
          <a:bodyPr>
            <a:noAutofit/>
          </a:bodyPr>
          <a:lstStyle/>
          <a:p>
            <a:pPr indent="457200" algn="just"/>
            <a:r>
              <a:rPr lang="ru-RU" sz="1400" dirty="0"/>
              <a:t>У </a:t>
            </a:r>
            <a:r>
              <a:rPr lang="ru-RU" sz="1400" dirty="0" err="1"/>
              <a:t>навчальному</a:t>
            </a:r>
            <a:r>
              <a:rPr lang="ru-RU" sz="1400" dirty="0"/>
              <a:t> </a:t>
            </a:r>
            <a:r>
              <a:rPr lang="ru-RU" sz="1400" dirty="0" err="1"/>
              <a:t>посібнику</a:t>
            </a:r>
            <a:r>
              <a:rPr lang="ru-RU" sz="1400" dirty="0"/>
              <a:t> </a:t>
            </a:r>
            <a:r>
              <a:rPr lang="ru-RU" sz="1400" dirty="0" err="1"/>
              <a:t>розглянуто</a:t>
            </a:r>
            <a:r>
              <a:rPr lang="ru-RU" sz="1400" dirty="0"/>
              <a:t> </a:t>
            </a:r>
            <a:r>
              <a:rPr lang="ru-RU" sz="1400" dirty="0" err="1"/>
              <a:t>основні</a:t>
            </a:r>
            <a:r>
              <a:rPr lang="ru-RU" sz="1400" dirty="0"/>
              <a:t> теми курсу </a:t>
            </a:r>
            <a:r>
              <a:rPr lang="ru-RU" sz="1400" dirty="0" err="1" smtClean="0"/>
              <a:t>господарського</a:t>
            </a:r>
            <a:r>
              <a:rPr lang="ru-RU" sz="1400" dirty="0" smtClean="0"/>
              <a:t> </a:t>
            </a:r>
            <a:r>
              <a:rPr lang="ru-RU" sz="1400" dirty="0"/>
              <a:t>права </a:t>
            </a:r>
            <a:r>
              <a:rPr lang="ru-RU" sz="1400" dirty="0" err="1"/>
              <a:t>відповідно</a:t>
            </a:r>
            <a:r>
              <a:rPr lang="ru-RU" sz="1400" dirty="0"/>
              <a:t> до </a:t>
            </a:r>
            <a:r>
              <a:rPr lang="ru-RU" sz="1400" dirty="0" err="1"/>
              <a:t>програми</a:t>
            </a:r>
            <a:r>
              <a:rPr lang="ru-RU" sz="1400" dirty="0"/>
              <a:t>. </a:t>
            </a:r>
            <a:endParaRPr lang="ru-RU" sz="1400" dirty="0" smtClean="0"/>
          </a:p>
          <a:p>
            <a:pPr indent="457200" algn="just"/>
            <a:r>
              <a:rPr lang="ru-RU" sz="1400" dirty="0" smtClean="0"/>
              <a:t>Для </a:t>
            </a:r>
            <a:r>
              <a:rPr lang="ru-RU" sz="1400" dirty="0" err="1"/>
              <a:t>студентів</a:t>
            </a:r>
            <a:r>
              <a:rPr lang="ru-RU" sz="1400" dirty="0"/>
              <a:t> та </a:t>
            </a:r>
            <a:r>
              <a:rPr lang="ru-RU" sz="1400" dirty="0" err="1"/>
              <a:t>аспірантів</a:t>
            </a:r>
            <a:r>
              <a:rPr lang="ru-RU" sz="1400" dirty="0"/>
              <a:t> </a:t>
            </a:r>
            <a:r>
              <a:rPr lang="ru-RU" sz="1400" dirty="0" err="1"/>
              <a:t>юридичних</a:t>
            </a:r>
            <a:r>
              <a:rPr lang="ru-RU" sz="1400" dirty="0"/>
              <a:t> і </a:t>
            </a:r>
            <a:r>
              <a:rPr lang="ru-RU" sz="1400" dirty="0" err="1"/>
              <a:t>економічних</a:t>
            </a:r>
            <a:r>
              <a:rPr lang="ru-RU" sz="1400" dirty="0"/>
              <a:t> </a:t>
            </a:r>
            <a:r>
              <a:rPr lang="ru-RU" sz="1400" dirty="0" err="1"/>
              <a:t>спеціальностей</a:t>
            </a:r>
            <a:r>
              <a:rPr lang="ru-RU" sz="1400" dirty="0"/>
              <a:t>, </a:t>
            </a:r>
            <a:r>
              <a:rPr lang="ru-RU" sz="1400" dirty="0" err="1"/>
              <a:t>юристів-практиків</a:t>
            </a:r>
            <a:r>
              <a:rPr lang="ru-RU" sz="1400" dirty="0"/>
              <a:t>, </a:t>
            </a:r>
            <a:r>
              <a:rPr lang="ru-RU" sz="1400" dirty="0" err="1"/>
              <a:t>підприємців</a:t>
            </a:r>
            <a:r>
              <a:rPr lang="ru-RU" sz="1400" dirty="0"/>
              <a:t>, а </a:t>
            </a:r>
            <a:r>
              <a:rPr lang="ru-RU" sz="1400" dirty="0" err="1"/>
              <a:t>також</a:t>
            </a:r>
            <a:r>
              <a:rPr lang="ru-RU" sz="1400" dirty="0"/>
              <a:t> </a:t>
            </a:r>
            <a:r>
              <a:rPr lang="ru-RU" sz="1400" dirty="0" err="1"/>
              <a:t>усіх</a:t>
            </a:r>
            <a:r>
              <a:rPr lang="ru-RU" sz="1400" dirty="0"/>
              <a:t>, </a:t>
            </a:r>
            <a:r>
              <a:rPr lang="ru-RU" sz="1400" dirty="0" err="1"/>
              <a:t>хто</a:t>
            </a:r>
            <a:r>
              <a:rPr lang="ru-RU" sz="1400" dirty="0"/>
              <a:t> </a:t>
            </a:r>
            <a:r>
              <a:rPr lang="ru-RU" sz="1400" dirty="0" err="1"/>
              <a:t>цікавиться</a:t>
            </a:r>
            <a:r>
              <a:rPr lang="ru-RU" sz="1400" dirty="0"/>
              <a:t> </a:t>
            </a:r>
            <a:r>
              <a:rPr lang="ru-RU" sz="1400" dirty="0" err="1"/>
              <a:t>питаннями</a:t>
            </a:r>
            <a:r>
              <a:rPr lang="ru-RU" sz="1400" dirty="0"/>
              <a:t> </a:t>
            </a:r>
            <a:r>
              <a:rPr lang="ru-RU" sz="1400" dirty="0" err="1"/>
              <a:t>господарського</a:t>
            </a:r>
            <a:r>
              <a:rPr lang="ru-RU" sz="1400" dirty="0"/>
              <a:t> права </a:t>
            </a:r>
            <a:r>
              <a:rPr lang="ru-RU" sz="1400" dirty="0" err="1"/>
              <a:t>України</a:t>
            </a:r>
            <a:r>
              <a:rPr lang="ru-RU" sz="1400" dirty="0"/>
              <a:t>.</a:t>
            </a:r>
          </a:p>
          <a:p>
            <a:pPr indent="457200" algn="just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760572499"/>
      </p:ext>
    </p:extLst>
  </p:cSld>
  <p:clrMapOvr>
    <a:masterClrMapping/>
  </p:clrMapOvr>
  <p:transition spd="slow" advClick="0" advTm="3000">
    <p:pu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74707" y="1423077"/>
            <a:ext cx="4681362" cy="1028700"/>
          </a:xfrm>
        </p:spPr>
        <p:txBody>
          <a:bodyPr>
            <a:noAutofit/>
          </a:bodyPr>
          <a:lstStyle/>
          <a:p>
            <a:r>
              <a:rPr lang="ru-RU" sz="1800" b="1" dirty="0" err="1"/>
              <a:t>Особиста</a:t>
            </a:r>
            <a:r>
              <a:rPr lang="ru-RU" sz="1800" b="1" dirty="0"/>
              <a:t> </a:t>
            </a:r>
            <a:r>
              <a:rPr lang="ru-RU" sz="1800" b="1" dirty="0" err="1"/>
              <a:t>безпека</a:t>
            </a:r>
            <a:r>
              <a:rPr lang="ru-RU" sz="1800" b="1" dirty="0"/>
              <a:t> </a:t>
            </a:r>
            <a:r>
              <a:rPr lang="ru-RU" sz="1800" b="1" dirty="0" err="1"/>
              <a:t>працівників</a:t>
            </a:r>
            <a:r>
              <a:rPr lang="ru-RU" sz="1800" b="1" dirty="0"/>
              <a:t> </a:t>
            </a:r>
            <a:r>
              <a:rPr lang="ru-RU" sz="1800" b="1" dirty="0" err="1"/>
              <a:t>правоохоронних</a:t>
            </a:r>
            <a:r>
              <a:rPr lang="ru-RU" sz="1800" b="1" dirty="0"/>
              <a:t> </a:t>
            </a:r>
            <a:r>
              <a:rPr lang="ru-RU" sz="1800" b="1" dirty="0" err="1"/>
              <a:t>органів</a:t>
            </a:r>
            <a:r>
              <a:rPr lang="ru-RU" sz="1800" b="1" dirty="0"/>
              <a:t>, </a:t>
            </a:r>
            <a:r>
              <a:rPr lang="ru-RU" sz="1800" b="1" dirty="0" err="1"/>
              <a:t>залучених</a:t>
            </a:r>
            <a:r>
              <a:rPr lang="ru-RU" sz="1800" b="1" dirty="0"/>
              <a:t> до </a:t>
            </a:r>
            <a:r>
              <a:rPr lang="ru-RU" sz="1800" b="1" dirty="0" err="1" smtClean="0"/>
              <a:t>патрулювання</a:t>
            </a:r>
            <a:r>
              <a:rPr lang="ru-RU" sz="1800" b="1" dirty="0" smtClean="0"/>
              <a:t> </a:t>
            </a:r>
            <a:r>
              <a:rPr lang="ru-RU" sz="1800" b="1" dirty="0"/>
              <a:t>: </a:t>
            </a:r>
            <a:r>
              <a:rPr lang="ru-RU" sz="1800" b="1" dirty="0" err="1"/>
              <a:t>навч</a:t>
            </a:r>
            <a:r>
              <a:rPr lang="ru-RU" sz="1800" b="1" dirty="0"/>
              <a:t>. </a:t>
            </a:r>
            <a:r>
              <a:rPr lang="ru-RU" sz="1800" b="1" dirty="0" err="1"/>
              <a:t>посіб</a:t>
            </a:r>
            <a:r>
              <a:rPr lang="ru-RU" sz="1800" b="1" dirty="0"/>
              <a:t>. / С. М. </a:t>
            </a:r>
            <a:r>
              <a:rPr lang="ru-RU" sz="1800" b="1" dirty="0" err="1"/>
              <a:t>Банах</a:t>
            </a:r>
            <a:r>
              <a:rPr lang="ru-RU" sz="1800" b="1" dirty="0"/>
              <a:t> [та </a:t>
            </a:r>
            <a:r>
              <a:rPr lang="ru-RU" sz="1800" b="1" dirty="0" err="1"/>
              <a:t>ін</a:t>
            </a:r>
            <a:r>
              <a:rPr lang="ru-RU" sz="1800" b="1" dirty="0" smtClean="0"/>
              <a:t>.]. </a:t>
            </a:r>
            <a:r>
              <a:rPr lang="ru-RU" sz="1800" b="1" dirty="0"/>
              <a:t>- </a:t>
            </a:r>
            <a:r>
              <a:rPr lang="ru-RU" sz="1800" b="1" dirty="0" err="1"/>
              <a:t>Львів</a:t>
            </a:r>
            <a:r>
              <a:rPr lang="ru-RU" sz="1800" b="1" dirty="0"/>
              <a:t> : </a:t>
            </a:r>
            <a:r>
              <a:rPr lang="ru-RU" sz="1800" b="1" dirty="0" err="1"/>
              <a:t>ЛьвДУВС</a:t>
            </a:r>
            <a:r>
              <a:rPr lang="ru-RU" sz="1800" b="1" dirty="0"/>
              <a:t>, </a:t>
            </a:r>
            <a:r>
              <a:rPr lang="ru-RU" sz="1800" b="1" dirty="0" smtClean="0"/>
              <a:t>2021. </a:t>
            </a:r>
            <a:r>
              <a:rPr lang="ru-RU" sz="1800" b="1" dirty="0"/>
              <a:t>- 272 с. </a:t>
            </a:r>
            <a:endParaRPr lang="ru-RU" sz="1800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574707" y="3057868"/>
            <a:ext cx="4681362" cy="1371600"/>
          </a:xfrm>
        </p:spPr>
        <p:txBody>
          <a:bodyPr>
            <a:noAutofit/>
          </a:bodyPr>
          <a:lstStyle/>
          <a:p>
            <a:pPr indent="457200" algn="just"/>
            <a:r>
              <a:rPr lang="ru-RU" sz="1400" dirty="0" err="1"/>
              <a:t>Викладено</a:t>
            </a:r>
            <a:r>
              <a:rPr lang="ru-RU" sz="1400" dirty="0"/>
              <a:t> </a:t>
            </a:r>
            <a:r>
              <a:rPr lang="ru-RU" sz="1400" dirty="0" err="1"/>
              <a:t>теоретичний</a:t>
            </a:r>
            <a:r>
              <a:rPr lang="ru-RU" sz="1400" dirty="0"/>
              <a:t> </a:t>
            </a:r>
            <a:r>
              <a:rPr lang="ru-RU" sz="1400" dirty="0" err="1"/>
              <a:t>матеріал</a:t>
            </a:r>
            <a:r>
              <a:rPr lang="ru-RU" sz="1400" dirty="0"/>
              <a:t> </a:t>
            </a:r>
            <a:r>
              <a:rPr lang="ru-RU" sz="1400" dirty="0" err="1"/>
              <a:t>щодо</a:t>
            </a:r>
            <a:r>
              <a:rPr lang="ru-RU" sz="1400" dirty="0"/>
              <a:t> </a:t>
            </a:r>
            <a:r>
              <a:rPr lang="ru-RU" sz="1400" dirty="0" err="1"/>
              <a:t>дотримання</a:t>
            </a:r>
            <a:r>
              <a:rPr lang="ru-RU" sz="1400" dirty="0"/>
              <a:t> </a:t>
            </a:r>
            <a:r>
              <a:rPr lang="ru-RU" sz="1400" dirty="0" err="1"/>
              <a:t>заходів</a:t>
            </a:r>
            <a:r>
              <a:rPr lang="ru-RU" sz="1400" dirty="0"/>
              <a:t> </a:t>
            </a:r>
            <a:r>
              <a:rPr lang="ru-RU" sz="1400" dirty="0" err="1"/>
              <a:t>особистої</a:t>
            </a:r>
            <a:r>
              <a:rPr lang="ru-RU" sz="1400" dirty="0"/>
              <a:t> </a:t>
            </a:r>
            <a:r>
              <a:rPr lang="ru-RU" sz="1400" dirty="0" err="1"/>
              <a:t>безпеки</a:t>
            </a:r>
            <a:r>
              <a:rPr lang="ru-RU" sz="1400" dirty="0"/>
              <a:t> </a:t>
            </a:r>
            <a:r>
              <a:rPr lang="ru-RU" sz="1400" dirty="0" err="1"/>
              <a:t>працівниками</a:t>
            </a:r>
            <a:r>
              <a:rPr lang="ru-RU" sz="1400" dirty="0"/>
              <a:t> </a:t>
            </a:r>
            <a:r>
              <a:rPr lang="ru-RU" sz="1400" dirty="0" err="1"/>
              <a:t>правоохоронних</a:t>
            </a:r>
            <a:r>
              <a:rPr lang="ru-RU" sz="1400" dirty="0"/>
              <a:t> структур </a:t>
            </a:r>
            <a:r>
              <a:rPr lang="ru-RU" sz="1400" dirty="0" err="1"/>
              <a:t>під</a:t>
            </a:r>
            <a:r>
              <a:rPr lang="ru-RU" sz="1400" dirty="0"/>
              <a:t> час </a:t>
            </a:r>
            <a:r>
              <a:rPr lang="ru-RU" sz="1400" dirty="0" err="1"/>
              <a:t>виконання</a:t>
            </a:r>
            <a:r>
              <a:rPr lang="ru-RU" sz="1400" dirty="0"/>
              <a:t> </a:t>
            </a:r>
            <a:r>
              <a:rPr lang="ru-RU" sz="1400" dirty="0" err="1"/>
              <a:t>службових</a:t>
            </a:r>
            <a:r>
              <a:rPr lang="ru-RU" sz="1400" dirty="0"/>
              <a:t> </a:t>
            </a:r>
            <a:r>
              <a:rPr lang="ru-RU" sz="1400" dirty="0" err="1"/>
              <a:t>обов'язків</a:t>
            </a:r>
            <a:r>
              <a:rPr lang="ru-RU" sz="1400" dirty="0"/>
              <a:t>. </a:t>
            </a:r>
            <a:r>
              <a:rPr lang="ru-RU" sz="1400" dirty="0" err="1"/>
              <a:t>Визначено</a:t>
            </a:r>
            <a:r>
              <a:rPr lang="ru-RU" sz="1400" dirty="0"/>
              <a:t> </a:t>
            </a:r>
            <a:r>
              <a:rPr lang="ru-RU" sz="1400" dirty="0" err="1"/>
              <a:t>правове</a:t>
            </a:r>
            <a:r>
              <a:rPr lang="ru-RU" sz="1400" dirty="0"/>
              <a:t> </a:t>
            </a:r>
            <a:r>
              <a:rPr lang="ru-RU" sz="1400" dirty="0" err="1"/>
              <a:t>підґрунтя</a:t>
            </a:r>
            <a:r>
              <a:rPr lang="ru-RU" sz="1400" dirty="0"/>
              <a:t> </a:t>
            </a:r>
            <a:r>
              <a:rPr lang="ru-RU" sz="1400" dirty="0" err="1"/>
              <a:t>застосування</a:t>
            </a:r>
            <a:r>
              <a:rPr lang="ru-RU" sz="1400" dirty="0"/>
              <a:t> ними </a:t>
            </a:r>
            <a:r>
              <a:rPr lang="ru-RU" sz="1400" dirty="0" err="1"/>
              <a:t>вогнепальної</a:t>
            </a:r>
            <a:r>
              <a:rPr lang="ru-RU" sz="1400" dirty="0"/>
              <a:t> </a:t>
            </a:r>
            <a:r>
              <a:rPr lang="ru-RU" sz="1400" dirty="0" err="1"/>
              <a:t>зброї</a:t>
            </a:r>
            <a:r>
              <a:rPr lang="ru-RU" sz="1400" dirty="0"/>
              <a:t>, </a:t>
            </a:r>
            <a:r>
              <a:rPr lang="ru-RU" sz="1400" dirty="0" err="1"/>
              <a:t>спеціальних</a:t>
            </a:r>
            <a:r>
              <a:rPr lang="ru-RU" sz="1400" dirty="0"/>
              <a:t> </a:t>
            </a:r>
            <a:r>
              <a:rPr lang="ru-RU" sz="1400" dirty="0" err="1"/>
              <a:t>засобів</a:t>
            </a:r>
            <a:r>
              <a:rPr lang="ru-RU" sz="1400" dirty="0"/>
              <a:t> та </a:t>
            </a:r>
            <a:r>
              <a:rPr lang="ru-RU" sz="1400" dirty="0" err="1"/>
              <a:t>засобів</a:t>
            </a:r>
            <a:r>
              <a:rPr lang="ru-RU" sz="1400" dirty="0"/>
              <a:t> </a:t>
            </a:r>
            <a:r>
              <a:rPr lang="ru-RU" sz="1400" dirty="0" err="1"/>
              <a:t>фізичного</a:t>
            </a:r>
            <a:r>
              <a:rPr lang="ru-RU" sz="1400" dirty="0"/>
              <a:t> </a:t>
            </a:r>
            <a:r>
              <a:rPr lang="ru-RU" sz="1400" dirty="0" err="1"/>
              <a:t>впливу</a:t>
            </a:r>
            <a:r>
              <a:rPr lang="ru-RU" sz="1400" dirty="0"/>
              <a:t> в </a:t>
            </a:r>
            <a:r>
              <a:rPr lang="ru-RU" sz="1400" dirty="0" err="1"/>
              <a:t>процесі</a:t>
            </a:r>
            <a:r>
              <a:rPr lang="ru-RU" sz="1400" dirty="0"/>
              <a:t> </a:t>
            </a:r>
            <a:r>
              <a:rPr lang="ru-RU" sz="1400" dirty="0" err="1"/>
              <a:t>забезпечення</a:t>
            </a:r>
            <a:r>
              <a:rPr lang="ru-RU" sz="1400" dirty="0"/>
              <a:t> </a:t>
            </a:r>
            <a:r>
              <a:rPr lang="ru-RU" sz="1400" dirty="0" err="1"/>
              <a:t>публічної</a:t>
            </a:r>
            <a:r>
              <a:rPr lang="ru-RU" sz="1400" dirty="0"/>
              <a:t> </a:t>
            </a:r>
            <a:r>
              <a:rPr lang="ru-RU" sz="1400" dirty="0" err="1"/>
              <a:t>безпеки</a:t>
            </a:r>
            <a:r>
              <a:rPr lang="ru-RU" sz="1400" dirty="0"/>
              <a:t> і порядку, </a:t>
            </a:r>
            <a:r>
              <a:rPr lang="ru-RU" sz="1400" dirty="0" err="1"/>
              <a:t>припинення</a:t>
            </a:r>
            <a:r>
              <a:rPr lang="ru-RU" sz="1400" dirty="0"/>
              <a:t> </a:t>
            </a:r>
            <a:r>
              <a:rPr lang="ru-RU" sz="1400" dirty="0" err="1"/>
              <a:t>кримінального</a:t>
            </a:r>
            <a:r>
              <a:rPr lang="ru-RU" sz="1400" dirty="0"/>
              <a:t> </a:t>
            </a:r>
            <a:r>
              <a:rPr lang="ru-RU" sz="1400" dirty="0" err="1"/>
              <a:t>правопорушення</a:t>
            </a:r>
            <a:endParaRPr lang="ru-RU" sz="1400" dirty="0"/>
          </a:p>
          <a:p>
            <a:pPr indent="457200" algn="just"/>
            <a:r>
              <a:rPr lang="ru-RU" sz="1400" dirty="0"/>
              <a:t>Для </a:t>
            </a:r>
            <a:r>
              <a:rPr lang="ru-RU" sz="1400" dirty="0" err="1"/>
              <a:t>використання</a:t>
            </a:r>
            <a:r>
              <a:rPr lang="ru-RU" sz="1400" dirty="0"/>
              <a:t> в </a:t>
            </a:r>
            <a:r>
              <a:rPr lang="ru-RU" sz="1400" dirty="0" err="1"/>
              <a:t>навчальному</a:t>
            </a:r>
            <a:r>
              <a:rPr lang="ru-RU" sz="1400" dirty="0"/>
              <a:t> </a:t>
            </a:r>
            <a:r>
              <a:rPr lang="ru-RU" sz="1400" dirty="0" err="1"/>
              <a:t>процесі</a:t>
            </a:r>
            <a:r>
              <a:rPr lang="ru-RU" sz="1400" dirty="0"/>
              <a:t> </a:t>
            </a:r>
            <a:r>
              <a:rPr lang="ru-RU" sz="1400" dirty="0" err="1"/>
              <a:t>закладів</a:t>
            </a:r>
            <a:r>
              <a:rPr lang="ru-RU" sz="1400" dirty="0"/>
              <a:t> </a:t>
            </a:r>
            <a:r>
              <a:rPr lang="ru-RU" sz="1400" dirty="0" err="1"/>
              <a:t>вищої</a:t>
            </a:r>
            <a:r>
              <a:rPr lang="ru-RU" sz="1400" dirty="0"/>
              <a:t> </a:t>
            </a:r>
            <a:r>
              <a:rPr lang="ru-RU" sz="1400" dirty="0" err="1"/>
              <a:t>освіти</a:t>
            </a:r>
            <a:r>
              <a:rPr lang="ru-RU" sz="1400" dirty="0"/>
              <a:t> </a:t>
            </a:r>
            <a:r>
              <a:rPr lang="ru-RU" sz="1400" dirty="0" err="1"/>
              <a:t>зі</a:t>
            </a:r>
            <a:r>
              <a:rPr lang="ru-RU" sz="1400" dirty="0"/>
              <a:t> </a:t>
            </a:r>
            <a:r>
              <a:rPr lang="ru-RU" sz="1400" dirty="0" err="1"/>
              <a:t>специфічними</a:t>
            </a:r>
            <a:r>
              <a:rPr lang="ru-RU" sz="1400" dirty="0"/>
              <a:t> </a:t>
            </a:r>
            <a:r>
              <a:rPr lang="ru-RU" sz="1400" dirty="0" err="1"/>
              <a:t>умовами</a:t>
            </a:r>
            <a:r>
              <a:rPr lang="ru-RU" sz="1400" dirty="0"/>
              <a:t> </a:t>
            </a:r>
            <a:r>
              <a:rPr lang="ru-RU" sz="1400" dirty="0" err="1"/>
              <a:t>навчання</a:t>
            </a:r>
            <a:r>
              <a:rPr lang="ru-RU" sz="1400" dirty="0"/>
              <a:t> </a:t>
            </a:r>
            <a:r>
              <a:rPr lang="ru-RU" sz="1400" dirty="0" err="1"/>
              <a:t>системи</a:t>
            </a:r>
            <a:r>
              <a:rPr lang="ru-RU" sz="1400" dirty="0"/>
              <a:t> МВС </a:t>
            </a:r>
            <a:r>
              <a:rPr lang="ru-RU" sz="1400" dirty="0" err="1"/>
              <a:t>України</a:t>
            </a:r>
            <a:r>
              <a:rPr lang="ru-RU" sz="1400" dirty="0"/>
              <a:t>, у </a:t>
            </a:r>
            <a:r>
              <a:rPr lang="ru-RU" sz="1400" dirty="0" err="1"/>
              <a:t>системі</a:t>
            </a:r>
            <a:r>
              <a:rPr lang="ru-RU" sz="1400" dirty="0"/>
              <a:t> </a:t>
            </a:r>
            <a:r>
              <a:rPr lang="ru-RU" sz="1400" dirty="0" err="1"/>
              <a:t>службової</a:t>
            </a:r>
            <a:r>
              <a:rPr lang="ru-RU" sz="1400" dirty="0"/>
              <a:t> та </a:t>
            </a:r>
            <a:r>
              <a:rPr lang="ru-RU" sz="1400" dirty="0" err="1"/>
              <a:t>самостійної</a:t>
            </a:r>
            <a:r>
              <a:rPr lang="ru-RU" sz="1400" dirty="0"/>
              <a:t> </a:t>
            </a:r>
            <a:r>
              <a:rPr lang="ru-RU" sz="1400" dirty="0" err="1"/>
              <a:t>підготовки</a:t>
            </a:r>
            <a:r>
              <a:rPr lang="ru-RU" sz="1400" dirty="0"/>
              <a:t>.</a:t>
            </a:r>
          </a:p>
          <a:p>
            <a:pPr indent="457200" algn="just"/>
            <a:endParaRPr lang="ru-RU" sz="140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0703" y="1423077"/>
            <a:ext cx="2145793" cy="3660987"/>
          </a:xfrm>
        </p:spPr>
      </p:sp>
      <p:pic>
        <p:nvPicPr>
          <p:cNvPr id="7" name="Рисунок 6" descr="C:\Users\User\AppData\Local\Temp\FineReader12.00\media\image20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8" y="1423077"/>
            <a:ext cx="2131458" cy="36609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8107245"/>
      </p:ext>
    </p:extLst>
  </p:cSld>
  <p:clrMapOvr>
    <a:masterClrMapping/>
  </p:clrMapOvr>
  <p:transition spd="slow" advClick="0" advTm="3000">
    <p:pu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00566" y="1423077"/>
            <a:ext cx="4681362" cy="1028700"/>
          </a:xfrm>
        </p:spPr>
        <p:txBody>
          <a:bodyPr>
            <a:noAutofit/>
          </a:bodyPr>
          <a:lstStyle/>
          <a:p>
            <a:r>
              <a:rPr lang="ru-RU" sz="1800" b="1" dirty="0"/>
              <a:t>Мовчан А.В. </a:t>
            </a:r>
            <a:r>
              <a:rPr lang="ru-RU" sz="1800" b="1" dirty="0" err="1" smtClean="0"/>
              <a:t>Міжнародне</a:t>
            </a:r>
            <a:r>
              <a:rPr lang="ru-RU" sz="1800" b="1" dirty="0" smtClean="0"/>
              <a:t> </a:t>
            </a:r>
            <a:r>
              <a:rPr lang="ru-RU" sz="1800" b="1" dirty="0" err="1"/>
              <a:t>співробітництво</a:t>
            </a:r>
            <a:r>
              <a:rPr lang="ru-RU" sz="1800" b="1" dirty="0"/>
              <a:t> у </a:t>
            </a:r>
            <a:r>
              <a:rPr lang="ru-RU" sz="1800" b="1" dirty="0" err="1"/>
              <a:t>сфері</a:t>
            </a:r>
            <a:r>
              <a:rPr lang="ru-RU" sz="1800" b="1" dirty="0"/>
              <a:t> </a:t>
            </a:r>
            <a:r>
              <a:rPr lang="ru-RU" sz="1800" b="1" dirty="0" err="1"/>
              <a:t>протидії</a:t>
            </a:r>
            <a:r>
              <a:rPr lang="ru-RU" sz="1800" b="1" dirty="0"/>
              <a:t> </a:t>
            </a:r>
            <a:r>
              <a:rPr lang="ru-RU" sz="1800" b="1" dirty="0" err="1"/>
              <a:t>злочинам</a:t>
            </a:r>
            <a:r>
              <a:rPr lang="ru-RU" sz="1800" b="1" dirty="0"/>
              <a:t>, </a:t>
            </a:r>
            <a:r>
              <a:rPr lang="ru-RU" sz="1800" b="1" dirty="0" err="1"/>
              <a:t>пов'язаним</a:t>
            </a:r>
            <a:r>
              <a:rPr lang="ru-RU" sz="1800" b="1" dirty="0"/>
              <a:t> </a:t>
            </a:r>
            <a:r>
              <a:rPr lang="ru-RU" sz="1800" b="1" dirty="0" err="1"/>
              <a:t>із</a:t>
            </a:r>
            <a:r>
              <a:rPr lang="ru-RU" sz="1800" b="1" dirty="0"/>
              <a:t> </a:t>
            </a:r>
            <a:r>
              <a:rPr lang="ru-RU" sz="1800" b="1" dirty="0" err="1"/>
              <a:t>торгівлею</a:t>
            </a:r>
            <a:r>
              <a:rPr lang="ru-RU" sz="1800" b="1" dirty="0"/>
              <a:t> людьми : </a:t>
            </a:r>
            <a:r>
              <a:rPr lang="ru-RU" sz="1800" b="1" dirty="0" err="1"/>
              <a:t>навч</a:t>
            </a:r>
            <a:r>
              <a:rPr lang="ru-RU" sz="1800" b="1" dirty="0"/>
              <a:t>. </a:t>
            </a:r>
            <a:r>
              <a:rPr lang="ru-RU" sz="1800" b="1" dirty="0" err="1"/>
              <a:t>посіб</a:t>
            </a:r>
            <a:r>
              <a:rPr lang="ru-RU" sz="1800" b="1" dirty="0"/>
              <a:t>. / А. В. </a:t>
            </a:r>
            <a:r>
              <a:rPr lang="ru-RU" sz="1800" b="1" dirty="0" smtClean="0"/>
              <a:t>Мовчан. </a:t>
            </a:r>
            <a:r>
              <a:rPr lang="ru-RU" sz="1800" b="1" dirty="0"/>
              <a:t>- </a:t>
            </a:r>
            <a:r>
              <a:rPr lang="ru-RU" sz="1800" b="1" dirty="0" err="1"/>
              <a:t>Львів</a:t>
            </a:r>
            <a:r>
              <a:rPr lang="ru-RU" sz="1800" b="1" dirty="0"/>
              <a:t> : </a:t>
            </a:r>
            <a:r>
              <a:rPr lang="ru-RU" sz="1800" b="1" dirty="0" err="1"/>
              <a:t>ЛьвДУВС</a:t>
            </a:r>
            <a:r>
              <a:rPr lang="ru-RU" sz="1800" b="1" dirty="0"/>
              <a:t>, </a:t>
            </a:r>
            <a:r>
              <a:rPr lang="ru-RU" sz="1800" b="1" dirty="0" smtClean="0"/>
              <a:t>2021. </a:t>
            </a:r>
            <a:r>
              <a:rPr lang="ru-RU" sz="1800" b="1" dirty="0"/>
              <a:t>- 156 с. </a:t>
            </a:r>
            <a:endParaRPr lang="ru-RU" sz="1800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562349" y="3082582"/>
            <a:ext cx="4681362" cy="1371600"/>
          </a:xfrm>
        </p:spPr>
        <p:txBody>
          <a:bodyPr>
            <a:noAutofit/>
          </a:bodyPr>
          <a:lstStyle/>
          <a:p>
            <a:pPr indent="457200" algn="just"/>
            <a:r>
              <a:rPr lang="ru-RU" sz="1400" dirty="0" err="1"/>
              <a:t>Викладено</a:t>
            </a:r>
            <a:r>
              <a:rPr lang="ru-RU" sz="1400" dirty="0"/>
              <a:t> </a:t>
            </a:r>
            <a:r>
              <a:rPr lang="ru-RU" sz="1400" dirty="0" err="1"/>
              <a:t>правові</a:t>
            </a:r>
            <a:r>
              <a:rPr lang="ru-RU" sz="1400" dirty="0"/>
              <a:t> </a:t>
            </a:r>
            <a:r>
              <a:rPr lang="ru-RU" sz="1400" dirty="0" err="1"/>
              <a:t>основи</a:t>
            </a:r>
            <a:r>
              <a:rPr lang="ru-RU" sz="1400" dirty="0"/>
              <a:t> </a:t>
            </a:r>
            <a:r>
              <a:rPr lang="ru-RU" sz="1400" dirty="0" err="1"/>
              <a:t>міжнародного</a:t>
            </a:r>
            <a:r>
              <a:rPr lang="ru-RU" sz="1400" dirty="0"/>
              <a:t> </a:t>
            </a:r>
            <a:r>
              <a:rPr lang="ru-RU" sz="1400" dirty="0" err="1"/>
              <a:t>співробітництва</a:t>
            </a:r>
            <a:r>
              <a:rPr lang="ru-RU" sz="1400" dirty="0"/>
              <a:t> у </a:t>
            </a:r>
            <a:r>
              <a:rPr lang="ru-RU" sz="1400" dirty="0" err="1"/>
              <a:t>сфері</a:t>
            </a:r>
            <a:r>
              <a:rPr lang="ru-RU" sz="1400" dirty="0"/>
              <a:t> </a:t>
            </a:r>
            <a:r>
              <a:rPr lang="ru-RU" sz="1400" dirty="0" err="1" smtClean="0"/>
              <a:t>протидії</a:t>
            </a:r>
            <a:r>
              <a:rPr lang="ru-RU" sz="1400" dirty="0" smtClean="0"/>
              <a:t> </a:t>
            </a:r>
            <a:r>
              <a:rPr lang="ru-RU" sz="1400" dirty="0" err="1"/>
              <a:t>торгівлі</a:t>
            </a:r>
            <a:r>
              <a:rPr lang="ru-RU" sz="1400" dirty="0"/>
              <a:t> людьми, </a:t>
            </a:r>
            <a:r>
              <a:rPr lang="ru-RU" sz="1400" dirty="0" err="1"/>
              <a:t>особливості</a:t>
            </a:r>
            <a:r>
              <a:rPr lang="ru-RU" sz="1400" dirty="0"/>
              <a:t> </a:t>
            </a:r>
            <a:r>
              <a:rPr lang="ru-RU" sz="1400" dirty="0" err="1"/>
              <a:t>компетенції</a:t>
            </a:r>
            <a:r>
              <a:rPr lang="ru-RU" sz="1400" dirty="0"/>
              <a:t> та </a:t>
            </a:r>
            <a:r>
              <a:rPr lang="ru-RU" sz="1400" dirty="0" err="1"/>
              <a:t>структури</a:t>
            </a:r>
            <a:r>
              <a:rPr lang="ru-RU" sz="1400" dirty="0"/>
              <a:t> </a:t>
            </a:r>
            <a:r>
              <a:rPr lang="ru-RU" sz="1400" dirty="0" err="1"/>
              <a:t>оперативних</a:t>
            </a:r>
            <a:r>
              <a:rPr lang="ru-RU" sz="1400" dirty="0"/>
              <a:t> </a:t>
            </a:r>
            <a:r>
              <a:rPr lang="ru-RU" sz="1400" dirty="0" err="1"/>
              <a:t>підрозділів</a:t>
            </a:r>
            <a:r>
              <a:rPr lang="ru-RU" sz="1400" dirty="0"/>
              <a:t> </a:t>
            </a:r>
            <a:r>
              <a:rPr lang="ru-RU" sz="1400" dirty="0" err="1"/>
              <a:t>України</a:t>
            </a:r>
            <a:r>
              <a:rPr lang="ru-RU" sz="1400" dirty="0"/>
              <a:t> та </a:t>
            </a:r>
            <a:r>
              <a:rPr lang="ru-RU" sz="1400" dirty="0" err="1"/>
              <a:t>міжнародних</a:t>
            </a:r>
            <a:r>
              <a:rPr lang="ru-RU" sz="1400" dirty="0"/>
              <a:t> </a:t>
            </a:r>
            <a:r>
              <a:rPr lang="ru-RU" sz="1400" dirty="0" err="1"/>
              <a:t>правоохоронних</a:t>
            </a:r>
            <a:r>
              <a:rPr lang="ru-RU" sz="1400" dirty="0"/>
              <a:t> </a:t>
            </a:r>
            <a:r>
              <a:rPr lang="ru-RU" sz="1400" dirty="0" err="1"/>
              <a:t>органів</a:t>
            </a:r>
            <a:r>
              <a:rPr lang="ru-RU" sz="1400" dirty="0"/>
              <a:t>, </a:t>
            </a:r>
            <a:r>
              <a:rPr lang="ru-RU" sz="1400" dirty="0" err="1"/>
              <a:t>які</a:t>
            </a:r>
            <a:r>
              <a:rPr lang="ru-RU" sz="1400" dirty="0"/>
              <a:t> </a:t>
            </a:r>
            <a:r>
              <a:rPr lang="ru-RU" sz="1400" dirty="0" err="1"/>
              <a:t>здійснюють</a:t>
            </a:r>
            <a:r>
              <a:rPr lang="ru-RU" sz="1400" dirty="0"/>
              <a:t> </a:t>
            </a:r>
            <a:r>
              <a:rPr lang="ru-RU" sz="1400" dirty="0" err="1"/>
              <a:t>боротьбу</a:t>
            </a:r>
            <a:r>
              <a:rPr lang="ru-RU" sz="1400" dirty="0"/>
              <a:t> </a:t>
            </a:r>
            <a:r>
              <a:rPr lang="ru-RU" sz="1400" dirty="0" err="1"/>
              <a:t>зі</a:t>
            </a:r>
            <a:r>
              <a:rPr lang="ru-RU" sz="1400" dirty="0"/>
              <a:t> </a:t>
            </a:r>
            <a:r>
              <a:rPr lang="ru-RU" sz="1400" dirty="0" err="1" smtClean="0"/>
              <a:t>злочинами</a:t>
            </a:r>
            <a:r>
              <a:rPr lang="ru-RU" sz="1400" dirty="0"/>
              <a:t>, </a:t>
            </a:r>
            <a:r>
              <a:rPr lang="ru-RU" sz="1400" dirty="0" err="1"/>
              <a:t>пов'язаними</a:t>
            </a:r>
            <a:r>
              <a:rPr lang="ru-RU" sz="1400" dirty="0"/>
              <a:t> з </a:t>
            </a:r>
            <a:r>
              <a:rPr lang="ru-RU" sz="1400" dirty="0" err="1"/>
              <a:t>торгівлею</a:t>
            </a:r>
            <a:r>
              <a:rPr lang="ru-RU" sz="1400" dirty="0"/>
              <a:t> людьми.</a:t>
            </a:r>
          </a:p>
          <a:p>
            <a:pPr indent="457200" algn="just"/>
            <a:r>
              <a:rPr lang="ru-RU" sz="1400" dirty="0" smtClean="0"/>
              <a:t>Для </a:t>
            </a:r>
            <a:r>
              <a:rPr lang="ru-RU" sz="1400" dirty="0" err="1"/>
              <a:t>працівників</a:t>
            </a:r>
            <a:r>
              <a:rPr lang="ru-RU" sz="1400" dirty="0"/>
              <a:t> </a:t>
            </a:r>
            <a:r>
              <a:rPr lang="ru-RU" sz="1400" dirty="0" err="1"/>
              <a:t>правоохоронних</a:t>
            </a:r>
            <a:r>
              <a:rPr lang="ru-RU" sz="1400" dirty="0"/>
              <a:t> </a:t>
            </a:r>
            <a:r>
              <a:rPr lang="ru-RU" sz="1400" dirty="0" err="1"/>
              <a:t>органів</a:t>
            </a:r>
            <a:r>
              <a:rPr lang="ru-RU" sz="1400" dirty="0"/>
              <a:t>, </a:t>
            </a:r>
            <a:r>
              <a:rPr lang="ru-RU" sz="1400" dirty="0" err="1"/>
              <a:t>зокрема</a:t>
            </a:r>
            <a:r>
              <a:rPr lang="ru-RU" sz="1400" dirty="0"/>
              <a:t> </a:t>
            </a:r>
            <a:r>
              <a:rPr lang="ru-RU" sz="1400" dirty="0" err="1"/>
              <a:t>оперативних</a:t>
            </a:r>
            <a:r>
              <a:rPr lang="ru-RU" sz="1400" dirty="0"/>
              <a:t> </a:t>
            </a:r>
            <a:r>
              <a:rPr lang="ru-RU" sz="1400" dirty="0" err="1"/>
              <a:t>підрозділів</a:t>
            </a:r>
            <a:r>
              <a:rPr lang="ru-RU" sz="1400" dirty="0"/>
              <a:t>, </a:t>
            </a:r>
            <a:r>
              <a:rPr lang="ru-RU" sz="1400" dirty="0" err="1"/>
              <a:t>викладачів</a:t>
            </a:r>
            <a:r>
              <a:rPr lang="ru-RU" sz="1400" dirty="0"/>
              <a:t> та </a:t>
            </a:r>
            <a:r>
              <a:rPr lang="ru-RU" sz="1400" dirty="0" err="1"/>
              <a:t>наукових</a:t>
            </a:r>
            <a:r>
              <a:rPr lang="ru-RU" sz="1400" dirty="0"/>
              <a:t> </a:t>
            </a:r>
            <a:r>
              <a:rPr lang="ru-RU" sz="1400" dirty="0" err="1"/>
              <a:t>працівників</a:t>
            </a:r>
            <a:r>
              <a:rPr lang="ru-RU" sz="1400" dirty="0"/>
              <a:t>, </a:t>
            </a:r>
            <a:r>
              <a:rPr lang="ru-RU" sz="1400" dirty="0" err="1"/>
              <a:t>курсантів</a:t>
            </a:r>
            <a:r>
              <a:rPr lang="ru-RU" sz="1400" dirty="0"/>
              <a:t>, </a:t>
            </a:r>
            <a:r>
              <a:rPr lang="ru-RU" sz="1400" dirty="0" err="1"/>
              <a:t>слухачів</a:t>
            </a:r>
            <a:r>
              <a:rPr lang="ru-RU" sz="1400" dirty="0"/>
              <a:t>, </a:t>
            </a:r>
            <a:r>
              <a:rPr lang="ru-RU" sz="1400" dirty="0" err="1"/>
              <a:t>студентів</a:t>
            </a:r>
            <a:r>
              <a:rPr lang="ru-RU" sz="1400" dirty="0"/>
              <a:t>, а </a:t>
            </a:r>
            <a:r>
              <a:rPr lang="ru-RU" sz="1400" dirty="0" err="1"/>
              <a:t>також</a:t>
            </a:r>
            <a:r>
              <a:rPr lang="ru-RU" sz="1400" dirty="0"/>
              <a:t> тих, </a:t>
            </a:r>
            <a:r>
              <a:rPr lang="ru-RU" sz="1400" dirty="0" err="1"/>
              <a:t>хто</a:t>
            </a:r>
            <a:r>
              <a:rPr lang="ru-RU" sz="1400" dirty="0"/>
              <a:t> </a:t>
            </a:r>
            <a:r>
              <a:rPr lang="ru-RU" sz="1400" dirty="0" err="1"/>
              <a:t>досліджує</a:t>
            </a:r>
            <a:r>
              <a:rPr lang="ru-RU" sz="1400" dirty="0"/>
              <a:t> </a:t>
            </a:r>
            <a:r>
              <a:rPr lang="ru-RU" sz="1400" dirty="0" err="1"/>
              <a:t>проблеми</a:t>
            </a:r>
            <a:r>
              <a:rPr lang="ru-RU" sz="1400" dirty="0"/>
              <a:t> оперативно-</a:t>
            </a:r>
            <a:r>
              <a:rPr lang="ru-RU" sz="1400" dirty="0" err="1"/>
              <a:t>розшукової</a:t>
            </a:r>
            <a:r>
              <a:rPr lang="ru-RU" sz="1400" dirty="0"/>
              <a:t> </a:t>
            </a:r>
            <a:r>
              <a:rPr lang="ru-RU" sz="1400" dirty="0" err="1"/>
              <a:t>діяльності</a:t>
            </a:r>
            <a:r>
              <a:rPr lang="ru-RU" sz="1400" dirty="0"/>
              <a:t>.</a:t>
            </a:r>
          </a:p>
          <a:p>
            <a:pPr indent="457200" algn="just"/>
            <a:endParaRPr lang="ru-RU" sz="140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0703" y="1423077"/>
            <a:ext cx="2145793" cy="3660987"/>
          </a:xfrm>
        </p:spPr>
      </p:sp>
      <p:pic>
        <p:nvPicPr>
          <p:cNvPr id="5" name="Рисунок 4" descr="C:\Users\User\AppData\Local\Temp\FineReader12.00\media\image22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03" y="1423077"/>
            <a:ext cx="2145793" cy="36609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3570104"/>
      </p:ext>
    </p:extLst>
  </p:cSld>
  <p:clrMapOvr>
    <a:masterClrMapping/>
  </p:clrMapOvr>
  <p:transition spd="slow" advClick="0" advTm="3000"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640609" y="2029167"/>
            <a:ext cx="4681362" cy="1028700"/>
          </a:xfrm>
        </p:spPr>
        <p:txBody>
          <a:bodyPr>
            <a:noAutofit/>
          </a:bodyPr>
          <a:lstStyle/>
          <a:p>
            <a:r>
              <a:rPr lang="ru-RU" sz="1800" b="1" dirty="0" err="1"/>
              <a:t>Здійснення</a:t>
            </a:r>
            <a:r>
              <a:rPr lang="ru-RU" sz="1800" b="1" dirty="0"/>
              <a:t> </a:t>
            </a:r>
            <a:r>
              <a:rPr lang="ru-RU" sz="1800" b="1" dirty="0" err="1"/>
              <a:t>досудового</a:t>
            </a:r>
            <a:r>
              <a:rPr lang="ru-RU" sz="1800" b="1" dirty="0"/>
              <a:t> </a:t>
            </a:r>
            <a:r>
              <a:rPr lang="ru-RU" sz="1800" b="1" dirty="0" err="1"/>
              <a:t>розслідування</a:t>
            </a:r>
            <a:r>
              <a:rPr lang="ru-RU" sz="1800" b="1" dirty="0"/>
              <a:t> </a:t>
            </a:r>
            <a:r>
              <a:rPr lang="ru-RU" sz="1800" b="1" dirty="0" err="1"/>
              <a:t>кримінальних</a:t>
            </a:r>
            <a:r>
              <a:rPr lang="ru-RU" sz="1800" b="1" dirty="0"/>
              <a:t> </a:t>
            </a:r>
            <a:r>
              <a:rPr lang="ru-RU" sz="1800" b="1" dirty="0" err="1"/>
              <a:t>правопорушень</a:t>
            </a:r>
            <a:r>
              <a:rPr lang="ru-RU" sz="1800" b="1" dirty="0"/>
              <a:t> </a:t>
            </a:r>
            <a:r>
              <a:rPr lang="ru-RU" sz="1800" b="1" dirty="0" err="1" smtClean="0"/>
              <a:t>Національною</a:t>
            </a:r>
            <a:r>
              <a:rPr lang="ru-RU" sz="1800" b="1" dirty="0" smtClean="0"/>
              <a:t> </a:t>
            </a:r>
            <a:r>
              <a:rPr lang="ru-RU" sz="1800" b="1" dirty="0" err="1"/>
              <a:t>поліцією</a:t>
            </a:r>
            <a:r>
              <a:rPr lang="ru-RU" sz="1800" b="1" dirty="0"/>
              <a:t> </a:t>
            </a:r>
            <a:r>
              <a:rPr lang="ru-RU" sz="1800" b="1" dirty="0" err="1"/>
              <a:t>України</a:t>
            </a:r>
            <a:r>
              <a:rPr lang="ru-RU" sz="1800" b="1" dirty="0"/>
              <a:t>: </a:t>
            </a:r>
            <a:r>
              <a:rPr lang="ru-RU" sz="1800" b="1" dirty="0" err="1"/>
              <a:t>актуальне</a:t>
            </a:r>
            <a:r>
              <a:rPr lang="ru-RU" sz="1800" b="1" dirty="0"/>
              <a:t> </a:t>
            </a:r>
            <a:r>
              <a:rPr lang="ru-RU" sz="1800" b="1" dirty="0" err="1"/>
              <a:t>законодавство</a:t>
            </a:r>
            <a:r>
              <a:rPr lang="ru-RU" sz="1800" b="1" dirty="0"/>
              <a:t>, </a:t>
            </a:r>
            <a:r>
              <a:rPr lang="ru-RU" sz="1800" b="1" dirty="0" err="1"/>
              <a:t>судова</a:t>
            </a:r>
            <a:r>
              <a:rPr lang="ru-RU" sz="1800" b="1" dirty="0"/>
              <a:t> практика та </a:t>
            </a:r>
            <a:r>
              <a:rPr lang="ru-RU" sz="1800" b="1" dirty="0" err="1" smtClean="0"/>
              <a:t>інформаційні</a:t>
            </a:r>
            <a:r>
              <a:rPr lang="ru-RU" sz="1800" b="1" dirty="0" smtClean="0"/>
              <a:t> </a:t>
            </a:r>
            <a:r>
              <a:rPr lang="ru-RU" sz="1800" b="1" dirty="0" err="1"/>
              <a:t>матеріали</a:t>
            </a:r>
            <a:r>
              <a:rPr lang="ru-RU" sz="1800" b="1" dirty="0"/>
              <a:t> : </a:t>
            </a:r>
            <a:r>
              <a:rPr lang="ru-RU" sz="1800" b="1" dirty="0" err="1" smtClean="0"/>
              <a:t>інф</a:t>
            </a:r>
            <a:r>
              <a:rPr lang="ru-RU" sz="1800" b="1" dirty="0" smtClean="0"/>
              <a:t>. вид. /уклад</a:t>
            </a:r>
            <a:r>
              <a:rPr lang="ru-RU" sz="1800" b="1" dirty="0"/>
              <a:t>.: М. С. </a:t>
            </a:r>
            <a:r>
              <a:rPr lang="ru-RU" sz="1800" b="1" dirty="0" err="1"/>
              <a:t>Цуцкірідзе</a:t>
            </a:r>
            <a:r>
              <a:rPr lang="ru-RU" sz="1800" b="1" dirty="0"/>
              <a:t> [та </a:t>
            </a:r>
            <a:r>
              <a:rPr lang="ru-RU" sz="1800" b="1" dirty="0" err="1"/>
              <a:t>ін</a:t>
            </a:r>
            <a:r>
              <a:rPr lang="ru-RU" sz="1800" b="1" dirty="0" smtClean="0"/>
              <a:t>.]. </a:t>
            </a:r>
            <a:r>
              <a:rPr lang="ru-RU" sz="1800" b="1" dirty="0"/>
              <a:t>- </a:t>
            </a:r>
            <a:r>
              <a:rPr lang="ru-RU" sz="1800" b="1" dirty="0" err="1"/>
              <a:t>Київ</a:t>
            </a:r>
            <a:r>
              <a:rPr lang="ru-RU" sz="1800" b="1" dirty="0"/>
              <a:t> : 7БЦ, </a:t>
            </a:r>
            <a:r>
              <a:rPr lang="ru-RU" sz="1800" b="1" dirty="0" smtClean="0"/>
              <a:t>2021. </a:t>
            </a:r>
            <a:r>
              <a:rPr lang="ru-RU" sz="1800" b="1" dirty="0"/>
              <a:t>- 682 с. </a:t>
            </a:r>
            <a:endParaRPr lang="ru-RU" sz="1800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702392" y="3601565"/>
            <a:ext cx="4681362" cy="1371600"/>
          </a:xfrm>
        </p:spPr>
        <p:txBody>
          <a:bodyPr>
            <a:noAutofit/>
          </a:bodyPr>
          <a:lstStyle/>
          <a:p>
            <a:pPr indent="457200" algn="just"/>
            <a:r>
              <a:rPr lang="ru-RU" sz="1400" dirty="0"/>
              <a:t>В </a:t>
            </a:r>
            <a:r>
              <a:rPr lang="ru-RU" sz="1400" dirty="0" err="1"/>
              <a:t>інформаційному</a:t>
            </a:r>
            <a:r>
              <a:rPr lang="ru-RU" sz="1400" dirty="0"/>
              <a:t> </a:t>
            </a:r>
            <a:r>
              <a:rPr lang="ru-RU" sz="1400" dirty="0" err="1"/>
              <a:t>виданні</a:t>
            </a:r>
            <a:r>
              <a:rPr lang="ru-RU" sz="1400" dirty="0"/>
              <a:t>, </a:t>
            </a:r>
            <a:r>
              <a:rPr lang="ru-RU" sz="1400" dirty="0" err="1"/>
              <a:t>укладачами</a:t>
            </a:r>
            <a:r>
              <a:rPr lang="ru-RU" sz="1400" dirty="0"/>
              <a:t>, </a:t>
            </a:r>
            <a:r>
              <a:rPr lang="ru-RU" sz="1400" dirty="0" err="1"/>
              <a:t>зібрано</a:t>
            </a:r>
            <a:r>
              <a:rPr lang="ru-RU" sz="1400" dirty="0"/>
              <a:t> й </a:t>
            </a:r>
            <a:r>
              <a:rPr lang="ru-RU" sz="1400" dirty="0" err="1"/>
              <a:t>систематизовано</a:t>
            </a:r>
            <a:r>
              <a:rPr lang="ru-RU" sz="1400" dirty="0"/>
              <a:t>: </a:t>
            </a:r>
            <a:r>
              <a:rPr lang="ru-RU" sz="1400" dirty="0" err="1"/>
              <a:t>чинні</a:t>
            </a:r>
            <a:r>
              <a:rPr lang="ru-RU" sz="1400" dirty="0"/>
              <a:t> </a:t>
            </a:r>
            <a:r>
              <a:rPr lang="ru-RU" sz="1400" dirty="0" smtClean="0"/>
              <a:t>нормативно-</a:t>
            </a:r>
            <a:r>
              <a:rPr lang="ru-RU" sz="1400" dirty="0" err="1" smtClean="0"/>
              <a:t>правові</a:t>
            </a:r>
            <a:r>
              <a:rPr lang="ru-RU" sz="1400" dirty="0" smtClean="0"/>
              <a:t> </a:t>
            </a:r>
            <a:r>
              <a:rPr lang="ru-RU" sz="1400" dirty="0" err="1" smtClean="0"/>
              <a:t>акти</a:t>
            </a:r>
            <a:r>
              <a:rPr lang="ru-RU" sz="1400" dirty="0" smtClean="0"/>
              <a:t>; </a:t>
            </a:r>
            <a:r>
              <a:rPr lang="ru-RU" sz="1400" dirty="0" err="1"/>
              <a:t>актуальні</a:t>
            </a:r>
            <a:r>
              <a:rPr lang="ru-RU" sz="1400" dirty="0"/>
              <a:t> </a:t>
            </a:r>
            <a:r>
              <a:rPr lang="ru-RU" sz="1400" dirty="0" err="1"/>
              <a:t>інформаційні</a:t>
            </a:r>
            <a:r>
              <a:rPr lang="ru-RU" sz="1400" dirty="0"/>
              <a:t> </a:t>
            </a:r>
            <a:r>
              <a:rPr lang="ru-RU" sz="1400" dirty="0" err="1"/>
              <a:t>матеріали</a:t>
            </a:r>
            <a:r>
              <a:rPr lang="ru-RU" sz="1400" dirty="0"/>
              <a:t> </a:t>
            </a:r>
            <a:r>
              <a:rPr lang="ru-RU" sz="1400" dirty="0" err="1"/>
              <a:t>Вищого</a:t>
            </a:r>
            <a:r>
              <a:rPr lang="ru-RU" sz="1400" dirty="0"/>
              <a:t> </a:t>
            </a:r>
            <a:r>
              <a:rPr lang="ru-RU" sz="1400" dirty="0" err="1"/>
              <a:t>спеціалізованого</a:t>
            </a:r>
            <a:r>
              <a:rPr lang="ru-RU" sz="1400" dirty="0"/>
              <a:t> суду </a:t>
            </a:r>
            <a:r>
              <a:rPr lang="ru-RU" sz="1400" dirty="0" err="1" smtClean="0"/>
              <a:t>України</a:t>
            </a:r>
            <a:r>
              <a:rPr lang="ru-RU" sz="1400" dirty="0" smtClean="0"/>
              <a:t>, </a:t>
            </a:r>
            <a:r>
              <a:rPr lang="ru-RU" sz="1400" dirty="0" err="1" smtClean="0"/>
              <a:t>роз’яснення</a:t>
            </a:r>
            <a:r>
              <a:rPr lang="ru-RU" sz="1400" dirty="0" smtClean="0"/>
              <a:t> </a:t>
            </a:r>
            <a:r>
              <a:rPr lang="ru-RU" sz="1400" dirty="0" err="1"/>
              <a:t>щодо</a:t>
            </a:r>
            <a:r>
              <a:rPr lang="ru-RU" sz="1400" dirty="0"/>
              <a:t> </a:t>
            </a:r>
            <a:r>
              <a:rPr lang="ru-RU" sz="1400" dirty="0" err="1"/>
              <a:t>застосування</a:t>
            </a:r>
            <a:r>
              <a:rPr lang="ru-RU" sz="1400" dirty="0"/>
              <a:t> </a:t>
            </a:r>
            <a:r>
              <a:rPr lang="ru-RU" sz="1400" dirty="0" err="1"/>
              <a:t>окремих</a:t>
            </a:r>
            <a:r>
              <a:rPr lang="ru-RU" sz="1400" dirty="0"/>
              <a:t> норм </a:t>
            </a:r>
            <a:r>
              <a:rPr lang="ru-RU" sz="1400" dirty="0" err="1"/>
              <a:t>кримінального</a:t>
            </a:r>
            <a:r>
              <a:rPr lang="ru-RU" sz="1400" dirty="0"/>
              <a:t> </a:t>
            </a:r>
            <a:r>
              <a:rPr lang="ru-RU" sz="1400" dirty="0" err="1"/>
              <a:t>процесуального</a:t>
            </a:r>
            <a:r>
              <a:rPr lang="ru-RU" sz="1400" dirty="0"/>
              <a:t> </a:t>
            </a:r>
            <a:r>
              <a:rPr lang="ru-RU" sz="1400" dirty="0" err="1"/>
              <a:t>законодавства</a:t>
            </a:r>
            <a:r>
              <a:rPr lang="ru-RU" sz="1400" dirty="0" smtClean="0"/>
              <a:t>, </a:t>
            </a:r>
            <a:r>
              <a:rPr lang="ru-RU" sz="1400" dirty="0"/>
              <a:t>а </a:t>
            </a:r>
            <a:r>
              <a:rPr lang="ru-RU" sz="1400" dirty="0" err="1"/>
              <a:t>також</a:t>
            </a:r>
            <a:r>
              <a:rPr lang="ru-RU" sz="1400" dirty="0"/>
              <a:t> </a:t>
            </a:r>
            <a:r>
              <a:rPr lang="ru-RU" sz="1400" dirty="0" err="1"/>
              <a:t>рєлевантну</a:t>
            </a:r>
            <a:r>
              <a:rPr lang="ru-RU" sz="1400" dirty="0"/>
              <a:t> </a:t>
            </a:r>
            <a:r>
              <a:rPr lang="ru-RU" sz="1400" dirty="0" err="1"/>
              <a:t>судову</a:t>
            </a:r>
            <a:r>
              <a:rPr lang="ru-RU" sz="1400" dirty="0"/>
              <a:t> практику Верховного Суду та </a:t>
            </a:r>
            <a:r>
              <a:rPr lang="ru-RU" sz="1400" dirty="0" err="1"/>
              <a:t>Європейського</a:t>
            </a:r>
            <a:r>
              <a:rPr lang="ru-RU" sz="1400" dirty="0"/>
              <a:t> суду з прав </a:t>
            </a:r>
            <a:r>
              <a:rPr lang="ru-RU" sz="1400" dirty="0" err="1"/>
              <a:t>людини</a:t>
            </a:r>
            <a:r>
              <a:rPr lang="ru-RU" sz="1400" dirty="0"/>
              <a:t>, </a:t>
            </a:r>
            <a:r>
              <a:rPr lang="ru-RU" sz="1400" dirty="0" err="1"/>
              <a:t>правові</a:t>
            </a:r>
            <a:r>
              <a:rPr lang="ru-RU" sz="1400" dirty="0"/>
              <a:t> </a:t>
            </a:r>
            <a:r>
              <a:rPr lang="ru-RU" sz="1400" dirty="0" err="1"/>
              <a:t>позиції</a:t>
            </a:r>
            <a:r>
              <a:rPr lang="ru-RU" sz="1400" dirty="0"/>
              <a:t> </a:t>
            </a:r>
            <a:r>
              <a:rPr lang="ru-RU" sz="1400" dirty="0" err="1"/>
              <a:t>яких</a:t>
            </a:r>
            <a:r>
              <a:rPr lang="ru-RU" sz="1400" dirty="0"/>
              <a:t> </a:t>
            </a:r>
            <a:r>
              <a:rPr lang="ru-RU" sz="1400" dirty="0" err="1"/>
              <a:t>повинні</a:t>
            </a:r>
            <a:r>
              <a:rPr lang="ru-RU" sz="1400" dirty="0"/>
              <a:t> </a:t>
            </a:r>
            <a:r>
              <a:rPr lang="ru-RU" sz="1400" dirty="0" err="1"/>
              <a:t>враховуватися</a:t>
            </a:r>
            <a:r>
              <a:rPr lang="ru-RU" sz="1400" dirty="0"/>
              <a:t> </a:t>
            </a:r>
            <a:r>
              <a:rPr lang="ru-RU" sz="1400" dirty="0" err="1"/>
              <a:t>слідчими</a:t>
            </a:r>
            <a:r>
              <a:rPr lang="ru-RU" sz="1400" dirty="0"/>
              <a:t> та </a:t>
            </a:r>
            <a:r>
              <a:rPr lang="ru-RU" sz="1400" dirty="0" err="1"/>
              <a:t>дізнавачами</a:t>
            </a:r>
            <a:r>
              <a:rPr lang="ru-RU" sz="1400" dirty="0"/>
              <a:t> при </a:t>
            </a:r>
            <a:r>
              <a:rPr lang="ru-RU" sz="1400" dirty="0" err="1"/>
              <a:t>застосуванні</a:t>
            </a:r>
            <a:r>
              <a:rPr lang="ru-RU" sz="1400" dirty="0"/>
              <a:t> </a:t>
            </a:r>
            <a:r>
              <a:rPr lang="ru-RU" sz="1400" dirty="0" err="1"/>
              <a:t>кримінального</a:t>
            </a:r>
            <a:r>
              <a:rPr lang="ru-RU" sz="1400" dirty="0"/>
              <a:t> </a:t>
            </a:r>
            <a:r>
              <a:rPr lang="ru-RU" sz="1400" dirty="0" err="1"/>
              <a:t>процесуального</a:t>
            </a:r>
            <a:r>
              <a:rPr lang="ru-RU" sz="1400" dirty="0"/>
              <a:t> </a:t>
            </a:r>
            <a:r>
              <a:rPr lang="ru-RU" sz="1400" dirty="0" err="1"/>
              <a:t>законодавства</a:t>
            </a:r>
            <a:r>
              <a:rPr lang="ru-RU" sz="1400" dirty="0"/>
              <a:t>.</a:t>
            </a:r>
            <a:endParaRPr lang="ru-RU" sz="1400" dirty="0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899" r="7899"/>
          <a:stretch>
            <a:fillRect/>
          </a:stretch>
        </p:blipFill>
        <p:spPr>
          <a:xfrm>
            <a:off x="1060450" y="1422400"/>
            <a:ext cx="2146300" cy="366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94442"/>
      </p:ext>
    </p:extLst>
  </p:cSld>
  <p:clrMapOvr>
    <a:masterClrMapping/>
  </p:clrMapOvr>
  <p:transition spd="slow" advClick="0" advTm="3000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459892" y="1208893"/>
            <a:ext cx="4812652" cy="1028700"/>
          </a:xfrm>
        </p:spPr>
        <p:txBody>
          <a:bodyPr>
            <a:noAutofit/>
          </a:bodyPr>
          <a:lstStyle/>
          <a:p>
            <a:r>
              <a:rPr lang="ru-RU" sz="1800" b="1" dirty="0"/>
              <a:t>Марченко О.М. </a:t>
            </a:r>
            <a:r>
              <a:rPr lang="ru-RU" sz="1800" b="1" dirty="0" smtClean="0"/>
              <a:t>Практикум </a:t>
            </a:r>
            <a:r>
              <a:rPr lang="ru-RU" sz="1800" b="1" dirty="0"/>
              <a:t>з  </a:t>
            </a:r>
            <a:r>
              <a:rPr lang="ru-RU" sz="1800" b="1" dirty="0" smtClean="0"/>
              <a:t>менеджменту: </a:t>
            </a:r>
            <a:r>
              <a:rPr lang="ru-RU" sz="1800" b="1" dirty="0" err="1"/>
              <a:t>навч</a:t>
            </a:r>
            <a:r>
              <a:rPr lang="ru-RU" sz="1800" b="1" dirty="0"/>
              <a:t>. </a:t>
            </a:r>
            <a:r>
              <a:rPr lang="ru-RU" sz="1800" b="1" dirty="0" err="1"/>
              <a:t>посіб</a:t>
            </a:r>
            <a:r>
              <a:rPr lang="ru-RU" sz="1800" b="1" dirty="0"/>
              <a:t>. / О. М. </a:t>
            </a:r>
            <a:r>
              <a:rPr lang="ru-RU" sz="1800" b="1" dirty="0" smtClean="0"/>
              <a:t>Марченко. </a:t>
            </a:r>
            <a:r>
              <a:rPr lang="ru-RU" sz="1800" b="1" dirty="0"/>
              <a:t>- </a:t>
            </a:r>
            <a:r>
              <a:rPr lang="ru-RU" sz="1800" b="1" dirty="0" err="1"/>
              <a:t>Львів</a:t>
            </a:r>
            <a:r>
              <a:rPr lang="ru-RU" sz="1800" b="1" dirty="0"/>
              <a:t> : </a:t>
            </a:r>
            <a:r>
              <a:rPr lang="ru-RU" sz="1800" b="1" dirty="0" err="1"/>
              <a:t>ЛьвДУВС</a:t>
            </a:r>
            <a:r>
              <a:rPr lang="ru-RU" sz="1800" b="1" dirty="0"/>
              <a:t>, </a:t>
            </a:r>
            <a:r>
              <a:rPr lang="ru-RU" sz="1800" b="1" dirty="0" smtClean="0"/>
              <a:t>2021. </a:t>
            </a:r>
            <a:r>
              <a:rPr lang="ru-RU" sz="1800" b="1" dirty="0"/>
              <a:t>- 224 с. </a:t>
            </a:r>
            <a:endParaRPr lang="ru-RU" sz="1800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652965" y="3115533"/>
            <a:ext cx="4681362" cy="1371600"/>
          </a:xfrm>
        </p:spPr>
        <p:txBody>
          <a:bodyPr>
            <a:noAutofit/>
          </a:bodyPr>
          <a:lstStyle/>
          <a:p>
            <a:pPr indent="457200" algn="just"/>
            <a:r>
              <a:rPr lang="ru-RU" sz="1400" dirty="0" err="1"/>
              <a:t>Видання</a:t>
            </a:r>
            <a:r>
              <a:rPr lang="ru-RU" sz="1400" dirty="0"/>
              <a:t> </a:t>
            </a:r>
            <a:r>
              <a:rPr lang="ru-RU" sz="1400" dirty="0" err="1"/>
              <a:t>спрямоване</a:t>
            </a:r>
            <a:r>
              <a:rPr lang="ru-RU" sz="1400" dirty="0"/>
              <a:t> на </a:t>
            </a:r>
            <a:r>
              <a:rPr lang="ru-RU" sz="1400" dirty="0" err="1"/>
              <a:t>засвоєння</a:t>
            </a:r>
            <a:r>
              <a:rPr lang="ru-RU" sz="1400" dirty="0"/>
              <a:t> </a:t>
            </a:r>
            <a:r>
              <a:rPr lang="ru-RU" sz="1400" dirty="0" err="1"/>
              <a:t>набутих</a:t>
            </a:r>
            <a:r>
              <a:rPr lang="ru-RU" sz="1400" dirty="0"/>
              <a:t> </a:t>
            </a:r>
            <a:r>
              <a:rPr lang="ru-RU" sz="1400" dirty="0" err="1"/>
              <a:t>теоретичних</a:t>
            </a:r>
            <a:r>
              <a:rPr lang="ru-RU" sz="1400" dirty="0"/>
              <a:t> </a:t>
            </a:r>
            <a:r>
              <a:rPr lang="ru-RU" sz="1400" dirty="0" err="1"/>
              <a:t>знань</a:t>
            </a:r>
            <a:r>
              <a:rPr lang="ru-RU" sz="1400" dirty="0"/>
              <a:t>, </a:t>
            </a:r>
            <a:r>
              <a:rPr lang="ru-RU" sz="1400" dirty="0" err="1"/>
              <a:t>формування</a:t>
            </a:r>
            <a:r>
              <a:rPr lang="ru-RU" sz="1400" dirty="0"/>
              <a:t> та </a:t>
            </a:r>
            <a:r>
              <a:rPr lang="ru-RU" sz="1400" dirty="0" err="1"/>
              <a:t>закріплення</a:t>
            </a:r>
            <a:r>
              <a:rPr lang="ru-RU" sz="1400" dirty="0"/>
              <a:t> </a:t>
            </a:r>
            <a:r>
              <a:rPr lang="ru-RU" sz="1400" dirty="0" err="1"/>
              <a:t>практичних</a:t>
            </a:r>
            <a:r>
              <a:rPr lang="ru-RU" sz="1400" dirty="0"/>
              <a:t> </a:t>
            </a:r>
            <a:r>
              <a:rPr lang="ru-RU" sz="1400" dirty="0" err="1"/>
              <a:t>умінь</a:t>
            </a:r>
            <a:r>
              <a:rPr lang="ru-RU" sz="1400" dirty="0"/>
              <a:t>, </a:t>
            </a:r>
            <a:r>
              <a:rPr lang="ru-RU" sz="1400" dirty="0" err="1"/>
              <a:t>навиків</a:t>
            </a:r>
            <a:r>
              <a:rPr lang="ru-RU" sz="1400" dirty="0"/>
              <a:t> </a:t>
            </a:r>
            <a:r>
              <a:rPr lang="ru-RU" sz="1400" dirty="0" err="1"/>
              <a:t>керівництва</a:t>
            </a:r>
            <a:r>
              <a:rPr lang="ru-RU" sz="1400" dirty="0"/>
              <a:t> й </a:t>
            </a:r>
            <a:r>
              <a:rPr lang="ru-RU" sz="1400" dirty="0" err="1"/>
              <a:t>менеджерської</a:t>
            </a:r>
            <a:r>
              <a:rPr lang="ru-RU" sz="1400" dirty="0"/>
              <a:t> </a:t>
            </a:r>
            <a:r>
              <a:rPr lang="ru-RU" sz="1400" dirty="0" err="1" smtClean="0"/>
              <a:t>діяльності</a:t>
            </a:r>
            <a:r>
              <a:rPr lang="ru-RU" sz="1400" dirty="0"/>
              <a:t>, </a:t>
            </a:r>
            <a:r>
              <a:rPr lang="ru-RU" sz="1400" dirty="0" err="1"/>
              <a:t>розвиток</a:t>
            </a:r>
            <a:r>
              <a:rPr lang="ru-RU" sz="1400" dirty="0"/>
              <a:t> критичного </a:t>
            </a:r>
            <a:r>
              <a:rPr lang="ru-RU" sz="1400" dirty="0" err="1"/>
              <a:t>мислення</a:t>
            </a:r>
            <a:r>
              <a:rPr lang="ru-RU" sz="1400" dirty="0"/>
              <a:t> і </a:t>
            </a:r>
            <a:r>
              <a:rPr lang="ru-RU" sz="1400" dirty="0" err="1"/>
              <a:t>творчого</a:t>
            </a:r>
            <a:r>
              <a:rPr lang="ru-RU" sz="1400" dirty="0"/>
              <a:t> </a:t>
            </a:r>
            <a:r>
              <a:rPr lang="ru-RU" sz="1400" dirty="0" err="1"/>
              <a:t>підходу</a:t>
            </a:r>
            <a:r>
              <a:rPr lang="ru-RU" sz="1400" dirty="0"/>
              <a:t> до </a:t>
            </a:r>
            <a:r>
              <a:rPr lang="ru-RU" sz="1400" dirty="0" err="1"/>
              <a:t>вирішення</a:t>
            </a:r>
            <a:r>
              <a:rPr lang="ru-RU" sz="1400" dirty="0"/>
              <a:t> </a:t>
            </a:r>
            <a:r>
              <a:rPr lang="ru-RU" sz="1400" dirty="0" err="1"/>
              <a:t>управлінських</a:t>
            </a:r>
            <a:r>
              <a:rPr lang="ru-RU" sz="1400" dirty="0"/>
              <a:t> проблем та </a:t>
            </a:r>
            <a:r>
              <a:rPr lang="ru-RU" sz="1400" dirty="0" err="1"/>
              <a:t>ситуацій</a:t>
            </a:r>
            <a:r>
              <a:rPr lang="ru-RU" sz="1400" dirty="0"/>
              <a:t>. </a:t>
            </a:r>
          </a:p>
          <a:p>
            <a:pPr indent="457200" algn="just"/>
            <a:r>
              <a:rPr lang="ru-RU" sz="1400" dirty="0"/>
              <a:t>Для </a:t>
            </a:r>
            <a:r>
              <a:rPr lang="ru-RU" sz="1400" dirty="0" err="1"/>
              <a:t>здобувачів</a:t>
            </a:r>
            <a:r>
              <a:rPr lang="ru-RU" sz="1400" dirty="0"/>
              <a:t> </a:t>
            </a:r>
            <a:r>
              <a:rPr lang="ru-RU" sz="1400" dirty="0" err="1"/>
              <a:t>вищої</a:t>
            </a:r>
            <a:r>
              <a:rPr lang="ru-RU" sz="1400" dirty="0"/>
              <a:t> </a:t>
            </a:r>
            <a:r>
              <a:rPr lang="ru-RU" sz="1400" dirty="0" err="1" smtClean="0"/>
              <a:t>освіти</a:t>
            </a:r>
            <a:r>
              <a:rPr lang="ru-RU" sz="1400" dirty="0" smtClean="0"/>
              <a:t> </a:t>
            </a:r>
            <a:r>
              <a:rPr lang="ru-RU" sz="1400" dirty="0" err="1" smtClean="0"/>
              <a:t>освітніх</a:t>
            </a:r>
            <a:r>
              <a:rPr lang="ru-RU" sz="1400" dirty="0" smtClean="0"/>
              <a:t> </a:t>
            </a:r>
            <a:r>
              <a:rPr lang="ru-RU" sz="1400" dirty="0" err="1"/>
              <a:t>ступенів</a:t>
            </a:r>
            <a:r>
              <a:rPr lang="ru-RU" sz="1400" dirty="0"/>
              <a:t> бакалавр, </a:t>
            </a:r>
            <a:r>
              <a:rPr lang="ru-RU" sz="1400" dirty="0" err="1"/>
              <a:t>магістр</a:t>
            </a:r>
            <a:r>
              <a:rPr lang="ru-RU" sz="1400" dirty="0"/>
              <a:t>, </a:t>
            </a:r>
            <a:r>
              <a:rPr lang="ru-RU" sz="1400" dirty="0" err="1"/>
              <a:t>здобувачів</a:t>
            </a:r>
            <a:r>
              <a:rPr lang="ru-RU" sz="1400" dirty="0"/>
              <a:t> </a:t>
            </a:r>
            <a:r>
              <a:rPr lang="ru-RU" sz="1400" dirty="0" err="1"/>
              <a:t>вищої</a:t>
            </a:r>
            <a:r>
              <a:rPr lang="ru-RU" sz="1400" dirty="0"/>
              <a:t> </a:t>
            </a:r>
            <a:r>
              <a:rPr lang="ru-RU" sz="1400" dirty="0" err="1"/>
              <a:t>освіти</a:t>
            </a:r>
            <a:r>
              <a:rPr lang="ru-RU" sz="1400" dirty="0"/>
              <a:t> </a:t>
            </a:r>
            <a:r>
              <a:rPr lang="ru-RU" sz="1400" dirty="0" err="1"/>
              <a:t>інших</a:t>
            </a:r>
            <a:r>
              <a:rPr lang="ru-RU" sz="1400" dirty="0"/>
              <a:t> </a:t>
            </a:r>
            <a:r>
              <a:rPr lang="ru-RU" sz="1400" dirty="0" err="1"/>
              <a:t>галузей</a:t>
            </a:r>
            <a:r>
              <a:rPr lang="ru-RU" sz="1400" dirty="0"/>
              <a:t> </a:t>
            </a:r>
            <a:r>
              <a:rPr lang="ru-RU" sz="1400" dirty="0" err="1"/>
              <a:t>знань</a:t>
            </a:r>
            <a:r>
              <a:rPr lang="ru-RU" sz="1400" dirty="0"/>
              <a:t> і </a:t>
            </a:r>
            <a:r>
              <a:rPr lang="ru-RU" sz="1400" dirty="0" err="1"/>
              <a:t>спеціальностей</a:t>
            </a:r>
            <a:r>
              <a:rPr lang="ru-RU" sz="1400" dirty="0"/>
              <a:t>, </a:t>
            </a:r>
            <a:r>
              <a:rPr lang="ru-RU" sz="1400" dirty="0" err="1"/>
              <a:t>викладачів</a:t>
            </a:r>
            <a:r>
              <a:rPr lang="ru-RU" sz="1400" dirty="0"/>
              <a:t> </a:t>
            </a:r>
            <a:r>
              <a:rPr lang="ru-RU" sz="1400" dirty="0" err="1"/>
              <a:t>економічних</a:t>
            </a:r>
            <a:r>
              <a:rPr lang="ru-RU" sz="1400" dirty="0"/>
              <a:t> </a:t>
            </a:r>
            <a:r>
              <a:rPr lang="ru-RU" sz="1400" dirty="0" err="1"/>
              <a:t>дисциплін</a:t>
            </a:r>
            <a:r>
              <a:rPr lang="ru-RU" sz="1400" dirty="0"/>
              <a:t>, </a:t>
            </a:r>
            <a:r>
              <a:rPr lang="ru-RU" sz="1400" dirty="0" err="1"/>
              <a:t>фахівців-практиків</a:t>
            </a:r>
            <a:r>
              <a:rPr lang="ru-RU" sz="1400" dirty="0"/>
              <a:t> у </a:t>
            </a:r>
            <a:r>
              <a:rPr lang="ru-RU" sz="1400" dirty="0" err="1"/>
              <a:t>сфері</a:t>
            </a:r>
            <a:r>
              <a:rPr lang="ru-RU" sz="1400" dirty="0"/>
              <a:t> </a:t>
            </a:r>
            <a:r>
              <a:rPr lang="ru-RU" sz="1400" dirty="0" err="1"/>
              <a:t>управління</a:t>
            </a:r>
            <a:r>
              <a:rPr lang="ru-RU" sz="1400" dirty="0"/>
              <a:t>.</a:t>
            </a:r>
          </a:p>
          <a:p>
            <a:pPr indent="457200" algn="just"/>
            <a:endParaRPr lang="ru-RU" sz="140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0703" y="1423077"/>
            <a:ext cx="2145793" cy="3660987"/>
          </a:xfrm>
        </p:spPr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703" y="1408671"/>
            <a:ext cx="2145793" cy="367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453053"/>
      </p:ext>
    </p:extLst>
  </p:cSld>
  <p:clrMapOvr>
    <a:masterClrMapping/>
  </p:clrMapOvr>
  <p:transition spd="slow" advClick="0" advTm="3000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702391" y="1334529"/>
            <a:ext cx="4397157" cy="1146689"/>
          </a:xfrm>
        </p:spPr>
        <p:txBody>
          <a:bodyPr>
            <a:noAutofit/>
          </a:bodyPr>
          <a:lstStyle/>
          <a:p>
            <a:r>
              <a:rPr lang="ru-RU" sz="1800" b="1" dirty="0" err="1"/>
              <a:t>Ніколенко</a:t>
            </a:r>
            <a:r>
              <a:rPr lang="ru-RU" sz="1800" b="1" dirty="0"/>
              <a:t> Л.М. </a:t>
            </a:r>
            <a:r>
              <a:rPr lang="ru-RU" sz="1800" b="1" dirty="0" err="1" smtClean="0"/>
              <a:t>Теорія</a:t>
            </a:r>
            <a:r>
              <a:rPr lang="ru-RU" sz="1800" b="1" dirty="0" smtClean="0"/>
              <a:t> </a:t>
            </a:r>
            <a:r>
              <a:rPr lang="ru-RU" sz="1800" b="1" dirty="0" err="1"/>
              <a:t>держави</a:t>
            </a:r>
            <a:r>
              <a:rPr lang="ru-RU" sz="1800" b="1" dirty="0"/>
              <a:t> та права : </a:t>
            </a:r>
            <a:r>
              <a:rPr lang="ru-RU" sz="1800" b="1" dirty="0" err="1"/>
              <a:t>навч</a:t>
            </a:r>
            <a:r>
              <a:rPr lang="ru-RU" sz="1800" b="1" dirty="0"/>
              <a:t>. </a:t>
            </a:r>
            <a:r>
              <a:rPr lang="ru-RU" sz="1800" b="1" dirty="0" err="1"/>
              <a:t>посіб</a:t>
            </a:r>
            <a:r>
              <a:rPr lang="ru-RU" sz="1800" b="1" dirty="0"/>
              <a:t>. / Л. М. </a:t>
            </a:r>
            <a:r>
              <a:rPr lang="ru-RU" sz="1800" b="1" dirty="0" err="1"/>
              <a:t>Ніколенко</a:t>
            </a:r>
            <a:r>
              <a:rPr lang="ru-RU" sz="1800" b="1" dirty="0"/>
              <a:t>, Н. В. </a:t>
            </a:r>
            <a:r>
              <a:rPr lang="ru-RU" sz="1800" b="1" dirty="0" err="1"/>
              <a:t>Іванюта</a:t>
            </a:r>
            <a:r>
              <a:rPr lang="ru-RU" sz="1800" b="1" dirty="0"/>
              <a:t>, А. І. </a:t>
            </a:r>
            <a:r>
              <a:rPr lang="ru-RU" sz="1800" b="1" dirty="0" err="1" smtClean="0"/>
              <a:t>Батечко</a:t>
            </a:r>
            <a:r>
              <a:rPr lang="ru-RU" sz="1800" b="1" dirty="0" smtClean="0"/>
              <a:t>. </a:t>
            </a:r>
            <a:r>
              <a:rPr lang="ru-RU" sz="1800" b="1" dirty="0"/>
              <a:t>- </a:t>
            </a:r>
            <a:r>
              <a:rPr lang="ru-RU" sz="1800" b="1" dirty="0" err="1"/>
              <a:t>Київ</a:t>
            </a:r>
            <a:r>
              <a:rPr lang="ru-RU" sz="1800" b="1" dirty="0"/>
              <a:t> : ВД "</a:t>
            </a:r>
            <a:r>
              <a:rPr lang="ru-RU" sz="1800" b="1" dirty="0" err="1"/>
              <a:t>Дакор</a:t>
            </a:r>
            <a:r>
              <a:rPr lang="ru-RU" sz="1800" b="1" dirty="0"/>
              <a:t>", </a:t>
            </a:r>
            <a:r>
              <a:rPr lang="ru-RU" sz="1800" b="1" dirty="0" smtClean="0"/>
              <a:t>2021. </a:t>
            </a:r>
            <a:r>
              <a:rPr lang="ru-RU" sz="1800" b="1" dirty="0"/>
              <a:t>- 216 с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496446" y="2934301"/>
            <a:ext cx="4681362" cy="1371600"/>
          </a:xfrm>
        </p:spPr>
        <p:txBody>
          <a:bodyPr>
            <a:noAutofit/>
          </a:bodyPr>
          <a:lstStyle/>
          <a:p>
            <a:pPr indent="457200" algn="just"/>
            <a:r>
              <a:rPr lang="ru-RU" sz="1400" dirty="0" err="1"/>
              <a:t>Навчальний</a:t>
            </a:r>
            <a:r>
              <a:rPr lang="ru-RU" sz="1400" dirty="0"/>
              <a:t> </a:t>
            </a:r>
            <a:r>
              <a:rPr lang="ru-RU" sz="1400" dirty="0" err="1"/>
              <a:t>посібник</a:t>
            </a:r>
            <a:r>
              <a:rPr lang="ru-RU" sz="1400" dirty="0"/>
              <a:t> </a:t>
            </a:r>
            <a:r>
              <a:rPr lang="ru-RU" sz="1400" dirty="0" err="1"/>
              <a:t>присвячено</a:t>
            </a:r>
            <a:r>
              <a:rPr lang="ru-RU" sz="1400" dirty="0"/>
              <a:t> </a:t>
            </a:r>
            <a:r>
              <a:rPr lang="ru-RU" sz="1400" dirty="0" err="1"/>
              <a:t>питанням</a:t>
            </a:r>
            <a:r>
              <a:rPr lang="ru-RU" sz="1400" dirty="0"/>
              <a:t> </a:t>
            </a:r>
            <a:r>
              <a:rPr lang="ru-RU" sz="1400" dirty="0" err="1"/>
              <a:t>виникнення</a:t>
            </a:r>
            <a:r>
              <a:rPr lang="ru-RU" sz="1400" dirty="0"/>
              <a:t>, </a:t>
            </a:r>
            <a:r>
              <a:rPr lang="ru-RU" sz="1400" dirty="0" err="1"/>
              <a:t>розвитку</a:t>
            </a:r>
            <a:r>
              <a:rPr lang="ru-RU" sz="1400" dirty="0"/>
              <a:t> й </a:t>
            </a:r>
            <a:r>
              <a:rPr lang="ru-RU" sz="1400" dirty="0" err="1"/>
              <a:t>функціонування</a:t>
            </a:r>
            <a:r>
              <a:rPr lang="ru-RU" sz="1400" dirty="0"/>
              <a:t> </a:t>
            </a:r>
            <a:r>
              <a:rPr lang="ru-RU" sz="1400" dirty="0" err="1"/>
              <a:t>держави</a:t>
            </a:r>
            <a:r>
              <a:rPr lang="ru-RU" sz="1400" dirty="0"/>
              <a:t> і права, а </a:t>
            </a:r>
            <a:r>
              <a:rPr lang="ru-RU" sz="1400" dirty="0" err="1"/>
              <a:t>також</a:t>
            </a:r>
            <a:r>
              <a:rPr lang="ru-RU" sz="1400" dirty="0"/>
              <a:t> </a:t>
            </a:r>
            <a:r>
              <a:rPr lang="ru-RU" sz="1400" dirty="0" err="1"/>
              <a:t>пов'язаних</a:t>
            </a:r>
            <a:r>
              <a:rPr lang="ru-RU" sz="1400" dirty="0"/>
              <a:t> з ними </a:t>
            </a:r>
            <a:r>
              <a:rPr lang="ru-RU" sz="1400" dirty="0" smtClean="0"/>
              <a:t>державно-</a:t>
            </a:r>
            <a:r>
              <a:rPr lang="ru-RU" sz="1400" dirty="0" err="1" smtClean="0"/>
              <a:t>правових</a:t>
            </a:r>
            <a:r>
              <a:rPr lang="ru-RU" sz="1400" dirty="0" smtClean="0"/>
              <a:t> </a:t>
            </a:r>
            <a:r>
              <a:rPr lang="ru-RU" sz="1400" dirty="0" err="1"/>
              <a:t>явищ</a:t>
            </a:r>
            <a:r>
              <a:rPr lang="ru-RU" sz="1400" dirty="0"/>
              <a:t>. </a:t>
            </a:r>
            <a:r>
              <a:rPr lang="ru-RU" sz="1400" dirty="0" err="1" smtClean="0"/>
              <a:t>Навчальний</a:t>
            </a:r>
            <a:r>
              <a:rPr lang="ru-RU" sz="1400" dirty="0" smtClean="0"/>
              <a:t> </a:t>
            </a:r>
            <a:r>
              <a:rPr lang="ru-RU" sz="1400" dirty="0" err="1"/>
              <a:t>посібник</a:t>
            </a:r>
            <a:r>
              <a:rPr lang="ru-RU" sz="1400" dirty="0"/>
              <a:t> </a:t>
            </a:r>
            <a:r>
              <a:rPr lang="ru-RU" sz="1400" dirty="0" err="1"/>
              <a:t>містить</a:t>
            </a:r>
            <a:r>
              <a:rPr lang="ru-RU" sz="1400" dirty="0"/>
              <a:t> </a:t>
            </a:r>
            <a:r>
              <a:rPr lang="ru-RU" sz="1400" dirty="0" err="1"/>
              <a:t>тези</a:t>
            </a:r>
            <a:r>
              <a:rPr lang="ru-RU" sz="1400" dirty="0"/>
              <a:t> </a:t>
            </a:r>
            <a:r>
              <a:rPr lang="ru-RU" sz="1400" dirty="0" err="1"/>
              <a:t>лекцій</a:t>
            </a:r>
            <a:r>
              <a:rPr lang="ru-RU" sz="1400" dirty="0"/>
              <a:t>, </a:t>
            </a:r>
            <a:r>
              <a:rPr lang="ru-RU" sz="1400" dirty="0" err="1"/>
              <a:t>питання</a:t>
            </a:r>
            <a:r>
              <a:rPr lang="ru-RU" sz="1400" dirty="0"/>
              <a:t> для самоконтролю, </a:t>
            </a:r>
            <a:r>
              <a:rPr lang="ru-RU" sz="1400" dirty="0" err="1"/>
              <a:t>завдання</a:t>
            </a:r>
            <a:r>
              <a:rPr lang="ru-RU" sz="1400" dirty="0"/>
              <a:t> для тестового контролю, </a:t>
            </a:r>
            <a:r>
              <a:rPr lang="ru-RU" sz="1400" dirty="0" err="1"/>
              <a:t>перелік</a:t>
            </a:r>
            <a:r>
              <a:rPr lang="ru-RU" sz="1400" dirty="0"/>
              <a:t> </a:t>
            </a:r>
            <a:r>
              <a:rPr lang="ru-RU" sz="1400" dirty="0" err="1"/>
              <a:t>рекомендованої</a:t>
            </a:r>
            <a:r>
              <a:rPr lang="ru-RU" sz="1400" dirty="0"/>
              <a:t> </a:t>
            </a:r>
            <a:r>
              <a:rPr lang="ru-RU" sz="1400" dirty="0" err="1"/>
              <a:t>літератури</a:t>
            </a:r>
            <a:r>
              <a:rPr lang="ru-RU" sz="1400" dirty="0"/>
              <a:t>.</a:t>
            </a:r>
          </a:p>
          <a:p>
            <a:pPr indent="457200" algn="just"/>
            <a:r>
              <a:rPr lang="ru-RU" sz="1400" dirty="0" err="1"/>
              <a:t>Призначений</a:t>
            </a:r>
            <a:r>
              <a:rPr lang="ru-RU" sz="1400" dirty="0"/>
              <a:t> для </a:t>
            </a:r>
            <a:r>
              <a:rPr lang="ru-RU" sz="1400" dirty="0" err="1"/>
              <a:t>студентів</a:t>
            </a:r>
            <a:r>
              <a:rPr lang="ru-RU" sz="1400" dirty="0"/>
              <a:t>, </a:t>
            </a:r>
            <a:r>
              <a:rPr lang="ru-RU" sz="1400" dirty="0" err="1"/>
              <a:t>курсантів</a:t>
            </a:r>
            <a:r>
              <a:rPr lang="ru-RU" sz="1400" dirty="0"/>
              <a:t>, </a:t>
            </a:r>
            <a:r>
              <a:rPr lang="ru-RU" sz="1400" dirty="0" err="1"/>
              <a:t>аспірантів</a:t>
            </a:r>
            <a:r>
              <a:rPr lang="ru-RU" sz="1400" dirty="0"/>
              <a:t> та </a:t>
            </a:r>
            <a:r>
              <a:rPr lang="ru-RU" sz="1400" dirty="0" err="1"/>
              <a:t>викладачів</a:t>
            </a:r>
            <a:r>
              <a:rPr lang="ru-RU" sz="1400" dirty="0"/>
              <a:t> </a:t>
            </a:r>
            <a:r>
              <a:rPr lang="ru-RU" sz="1400" dirty="0" err="1" smtClean="0"/>
              <a:t>навчальних</a:t>
            </a:r>
            <a:r>
              <a:rPr lang="ru-RU" sz="1400" dirty="0" smtClean="0"/>
              <a:t> </a:t>
            </a:r>
            <a:r>
              <a:rPr lang="ru-RU" sz="1400" dirty="0" err="1"/>
              <a:t>закладів</a:t>
            </a:r>
            <a:r>
              <a:rPr lang="ru-RU" sz="1400" dirty="0"/>
              <a:t>, </a:t>
            </a:r>
            <a:r>
              <a:rPr lang="ru-RU" sz="1400" dirty="0" err="1"/>
              <a:t>представників</a:t>
            </a:r>
            <a:r>
              <a:rPr lang="ru-RU" sz="1400" dirty="0"/>
              <a:t> </a:t>
            </a:r>
            <a:r>
              <a:rPr lang="ru-RU" sz="1400" dirty="0" err="1"/>
              <a:t>органів</a:t>
            </a:r>
            <a:r>
              <a:rPr lang="ru-RU" sz="1400" dirty="0"/>
              <a:t> </a:t>
            </a:r>
            <a:r>
              <a:rPr lang="ru-RU" sz="1400" dirty="0" err="1"/>
              <a:t>державної</a:t>
            </a:r>
            <a:r>
              <a:rPr lang="ru-RU" sz="1400" dirty="0"/>
              <a:t> </a:t>
            </a:r>
            <a:r>
              <a:rPr lang="ru-RU" sz="1400" dirty="0" err="1"/>
              <a:t>влади</a:t>
            </a:r>
            <a:r>
              <a:rPr lang="ru-RU" sz="1400" dirty="0"/>
              <a:t> та </a:t>
            </a:r>
            <a:r>
              <a:rPr lang="ru-RU" sz="1400" dirty="0" err="1"/>
              <a:t>місцевого</a:t>
            </a:r>
            <a:r>
              <a:rPr lang="ru-RU" sz="1400" dirty="0"/>
              <a:t> </a:t>
            </a:r>
            <a:r>
              <a:rPr lang="ru-RU" sz="1400" dirty="0" err="1" smtClean="0"/>
              <a:t>самоврядування</a:t>
            </a:r>
            <a:r>
              <a:rPr lang="ru-RU" sz="1400" dirty="0" smtClean="0"/>
              <a:t> </a:t>
            </a:r>
            <a:r>
              <a:rPr lang="ru-RU" sz="1400" dirty="0"/>
              <a:t>та </a:t>
            </a:r>
            <a:r>
              <a:rPr lang="ru-RU" sz="1400" dirty="0" err="1"/>
              <a:t>всіх</a:t>
            </a:r>
            <a:r>
              <a:rPr lang="ru-RU" sz="1400" dirty="0"/>
              <a:t>, </a:t>
            </a:r>
            <a:r>
              <a:rPr lang="ru-RU" sz="1400" dirty="0" err="1"/>
              <a:t>хто</a:t>
            </a:r>
            <a:r>
              <a:rPr lang="ru-RU" sz="1400" dirty="0"/>
              <a:t> </a:t>
            </a:r>
            <a:r>
              <a:rPr lang="ru-RU" sz="1400" dirty="0" err="1"/>
              <a:t>цікавиться</a:t>
            </a:r>
            <a:r>
              <a:rPr lang="ru-RU" sz="1400" dirty="0"/>
              <a:t> </a:t>
            </a:r>
            <a:r>
              <a:rPr lang="ru-RU" sz="1400" dirty="0" err="1"/>
              <a:t>актуальними</a:t>
            </a:r>
            <a:r>
              <a:rPr lang="ru-RU" sz="1400" dirty="0"/>
              <a:t> </a:t>
            </a:r>
            <a:r>
              <a:rPr lang="ru-RU" sz="1400" dirty="0" err="1"/>
              <a:t>питаннями</a:t>
            </a:r>
            <a:r>
              <a:rPr lang="ru-RU" sz="1400" dirty="0"/>
              <a:t> </a:t>
            </a:r>
            <a:r>
              <a:rPr lang="ru-RU" sz="1400" dirty="0" err="1"/>
              <a:t>теорії</a:t>
            </a:r>
            <a:r>
              <a:rPr lang="ru-RU" sz="1400" dirty="0"/>
              <a:t> </a:t>
            </a:r>
            <a:r>
              <a:rPr lang="ru-RU" sz="1400" dirty="0" err="1"/>
              <a:t>держави</a:t>
            </a:r>
            <a:r>
              <a:rPr lang="ru-RU" sz="1400" dirty="0"/>
              <a:t> і права.</a:t>
            </a:r>
          </a:p>
          <a:p>
            <a:pPr indent="457200" algn="just"/>
            <a:endParaRPr lang="ru-RU" sz="140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0703" y="1423077"/>
            <a:ext cx="2145793" cy="3660987"/>
          </a:xfrm>
        </p:spPr>
      </p:sp>
      <p:pic>
        <p:nvPicPr>
          <p:cNvPr id="5" name="Рисунок 4" descr="C:\Users\User\AppData\Local\Temp\FineReader12.00\media\image21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42" y="1423077"/>
            <a:ext cx="2069113" cy="36609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1583932"/>
      </p:ext>
    </p:extLst>
  </p:cSld>
  <p:clrMapOvr>
    <a:masterClrMapping/>
  </p:clrMapOvr>
  <p:transition spd="slow" advClick="0" advTm="3000">
    <p:pu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077729" y="1570038"/>
            <a:ext cx="3667592" cy="660656"/>
          </a:xfrm>
        </p:spPr>
        <p:txBody>
          <a:bodyPr>
            <a:noAutofit/>
          </a:bodyPr>
          <a:lstStyle/>
          <a:p>
            <a:r>
              <a:rPr lang="ru-RU" sz="1800" b="1" dirty="0" err="1"/>
              <a:t>Кримінологія</a:t>
            </a:r>
            <a:r>
              <a:rPr lang="ru-RU" sz="1800" b="1" dirty="0"/>
              <a:t> : </a:t>
            </a:r>
            <a:r>
              <a:rPr lang="ru-RU" sz="1800" b="1" dirty="0" err="1"/>
              <a:t>підручник</a:t>
            </a:r>
            <a:r>
              <a:rPr lang="ru-RU" sz="1800" b="1" dirty="0"/>
              <a:t> </a:t>
            </a:r>
            <a:r>
              <a:rPr lang="ru-RU" sz="1800" b="1" dirty="0" smtClean="0"/>
              <a:t>/ ред</a:t>
            </a:r>
            <a:r>
              <a:rPr lang="ru-RU" sz="1800" b="1" dirty="0"/>
              <a:t>. Б. М. </a:t>
            </a:r>
            <a:r>
              <a:rPr lang="ru-RU" sz="1800" b="1" dirty="0" err="1" smtClean="0"/>
              <a:t>Головкін</a:t>
            </a:r>
            <a:r>
              <a:rPr lang="ru-RU" sz="1800" b="1" dirty="0" smtClean="0"/>
              <a:t>. </a:t>
            </a:r>
            <a:r>
              <a:rPr lang="ru-RU" sz="1800" b="1" dirty="0"/>
              <a:t>- </a:t>
            </a:r>
            <a:r>
              <a:rPr lang="ru-RU" sz="1800" b="1" dirty="0" err="1"/>
              <a:t>Харків</a:t>
            </a:r>
            <a:r>
              <a:rPr lang="ru-RU" sz="1800" b="1" dirty="0"/>
              <a:t> : Право, </a:t>
            </a:r>
            <a:r>
              <a:rPr lang="ru-RU" sz="1800" b="1" dirty="0" smtClean="0"/>
              <a:t>2021. </a:t>
            </a:r>
            <a:r>
              <a:rPr lang="ru-RU" sz="1800" b="1" dirty="0"/>
              <a:t>- 384 с.</a:t>
            </a:r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073" r="3073"/>
          <a:stretch>
            <a:fillRect/>
          </a:stretch>
        </p:blipFill>
        <p:spPr>
          <a:xfrm>
            <a:off x="971550" y="1570038"/>
            <a:ext cx="2297113" cy="3581400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636489" y="3173198"/>
            <a:ext cx="4681362" cy="1371600"/>
          </a:xfrm>
        </p:spPr>
        <p:txBody>
          <a:bodyPr>
            <a:noAutofit/>
          </a:bodyPr>
          <a:lstStyle/>
          <a:p>
            <a:pPr indent="457200" algn="just"/>
            <a:r>
              <a:rPr lang="ru-RU" sz="1400" dirty="0"/>
              <a:t>У </a:t>
            </a:r>
            <a:r>
              <a:rPr lang="ru-RU" sz="1400" dirty="0" err="1"/>
              <a:t>підручнику</a:t>
            </a:r>
            <a:r>
              <a:rPr lang="ru-RU" sz="1400" dirty="0"/>
              <a:t> </a:t>
            </a:r>
            <a:r>
              <a:rPr lang="ru-RU" sz="1400" dirty="0" err="1"/>
              <a:t>викладено</a:t>
            </a:r>
            <a:r>
              <a:rPr lang="ru-RU" sz="1400" dirty="0"/>
              <a:t> предмет </a:t>
            </a:r>
            <a:r>
              <a:rPr lang="ru-RU" sz="1400" dirty="0" err="1"/>
              <a:t>кримінології</a:t>
            </a:r>
            <a:r>
              <a:rPr lang="ru-RU" sz="1400" dirty="0"/>
              <a:t>, </a:t>
            </a:r>
            <a:r>
              <a:rPr lang="ru-RU" sz="1400" dirty="0" err="1"/>
              <a:t>методологію</a:t>
            </a:r>
            <a:r>
              <a:rPr lang="ru-RU" sz="1400" dirty="0"/>
              <a:t> і методику </a:t>
            </a:r>
            <a:r>
              <a:rPr lang="ru-RU" sz="1400" dirty="0" err="1" smtClean="0"/>
              <a:t>кримінологічних</a:t>
            </a:r>
            <a:r>
              <a:rPr lang="ru-RU" sz="1400" dirty="0" smtClean="0"/>
              <a:t> </a:t>
            </a:r>
            <a:r>
              <a:rPr lang="ru-RU" sz="1400" dirty="0" err="1"/>
              <a:t>досліджень</a:t>
            </a:r>
            <a:r>
              <a:rPr lang="ru-RU" sz="1400" dirty="0"/>
              <a:t>, </a:t>
            </a:r>
            <a:r>
              <a:rPr lang="ru-RU" sz="1400" dirty="0" err="1"/>
              <a:t>поняття</a:t>
            </a:r>
            <a:r>
              <a:rPr lang="ru-RU" sz="1400" dirty="0"/>
              <a:t> </a:t>
            </a:r>
            <a:r>
              <a:rPr lang="ru-RU" sz="1400" dirty="0" err="1"/>
              <a:t>злочинності</a:t>
            </a:r>
            <a:r>
              <a:rPr lang="ru-RU" sz="1400" dirty="0"/>
              <a:t>, </a:t>
            </a:r>
            <a:r>
              <a:rPr lang="ru-RU" sz="1400" dirty="0" err="1"/>
              <a:t>особистість</a:t>
            </a:r>
            <a:r>
              <a:rPr lang="ru-RU" sz="1400" dirty="0"/>
              <a:t> </a:t>
            </a:r>
            <a:r>
              <a:rPr lang="ru-RU" sz="1400" dirty="0" err="1"/>
              <a:t>злочинця</a:t>
            </a:r>
            <a:r>
              <a:rPr lang="ru-RU" sz="1400" dirty="0"/>
              <a:t>, </a:t>
            </a:r>
            <a:r>
              <a:rPr lang="ru-RU" sz="1400" dirty="0" err="1"/>
              <a:t>детермінацію</a:t>
            </a:r>
            <a:r>
              <a:rPr lang="ru-RU" sz="1400" dirty="0"/>
              <a:t> </a:t>
            </a:r>
            <a:r>
              <a:rPr lang="ru-RU" sz="1400" dirty="0" err="1"/>
              <a:t>злочинності</a:t>
            </a:r>
            <a:r>
              <a:rPr lang="ru-RU" sz="1400" dirty="0"/>
              <a:t>, причини та </a:t>
            </a:r>
            <a:r>
              <a:rPr lang="ru-RU" sz="1400" dirty="0" err="1"/>
              <a:t>умови</a:t>
            </a:r>
            <a:r>
              <a:rPr lang="ru-RU" sz="1400" dirty="0"/>
              <a:t> </a:t>
            </a:r>
            <a:r>
              <a:rPr lang="ru-RU" sz="1400" dirty="0" err="1"/>
              <a:t>злочинної</a:t>
            </a:r>
            <a:r>
              <a:rPr lang="ru-RU" sz="1400" dirty="0"/>
              <a:t> </a:t>
            </a:r>
            <a:r>
              <a:rPr lang="ru-RU" sz="1400" dirty="0" err="1"/>
              <a:t>поведінки</a:t>
            </a:r>
            <a:r>
              <a:rPr lang="ru-RU" sz="1400" dirty="0"/>
              <a:t>, </a:t>
            </a:r>
            <a:r>
              <a:rPr lang="ru-RU" sz="1400" dirty="0" err="1"/>
              <a:t>запобігання</a:t>
            </a:r>
            <a:r>
              <a:rPr lang="ru-RU" sz="1400" dirty="0"/>
              <a:t> і </a:t>
            </a:r>
            <a:r>
              <a:rPr lang="ru-RU" sz="1400" dirty="0" err="1"/>
              <a:t>протидію</a:t>
            </a:r>
            <a:r>
              <a:rPr lang="ru-RU" sz="1400" dirty="0"/>
              <a:t> </a:t>
            </a:r>
            <a:r>
              <a:rPr lang="ru-RU" sz="1400" dirty="0" err="1" smtClean="0"/>
              <a:t>злочинності</a:t>
            </a:r>
            <a:r>
              <a:rPr lang="ru-RU" sz="1400" dirty="0"/>
              <a:t>. </a:t>
            </a:r>
            <a:endParaRPr lang="ru-RU" sz="1400" dirty="0" smtClean="0"/>
          </a:p>
          <a:p>
            <a:pPr indent="457200" algn="just"/>
            <a:r>
              <a:rPr lang="ru-RU" sz="1400" dirty="0" smtClean="0"/>
              <a:t>Для </a:t>
            </a:r>
            <a:r>
              <a:rPr lang="ru-RU" sz="1400" dirty="0" err="1"/>
              <a:t>здобувачів</a:t>
            </a:r>
            <a:r>
              <a:rPr lang="ru-RU" sz="1400" dirty="0"/>
              <a:t> </a:t>
            </a:r>
            <a:r>
              <a:rPr lang="ru-RU" sz="1400" dirty="0" err="1"/>
              <a:t>вищої</a:t>
            </a:r>
            <a:r>
              <a:rPr lang="ru-RU" sz="1400" dirty="0"/>
              <a:t> </a:t>
            </a:r>
            <a:r>
              <a:rPr lang="ru-RU" sz="1400" dirty="0" err="1"/>
              <a:t>юридичної</a:t>
            </a:r>
            <a:r>
              <a:rPr lang="ru-RU" sz="1400" dirty="0"/>
              <a:t> </a:t>
            </a:r>
            <a:r>
              <a:rPr lang="ru-RU" sz="1400" dirty="0" err="1"/>
              <a:t>освіти</a:t>
            </a:r>
            <a:r>
              <a:rPr lang="ru-RU" sz="1400" dirty="0"/>
              <a:t>, </a:t>
            </a:r>
            <a:r>
              <a:rPr lang="ru-RU" sz="1400" dirty="0" err="1"/>
              <a:t>наукових</a:t>
            </a:r>
            <a:r>
              <a:rPr lang="ru-RU" sz="1400" dirty="0"/>
              <a:t> і </a:t>
            </a:r>
            <a:r>
              <a:rPr lang="ru-RU" sz="1400" dirty="0" err="1"/>
              <a:t>науково-педагогічних</a:t>
            </a:r>
            <a:r>
              <a:rPr lang="ru-RU" sz="1400" dirty="0"/>
              <a:t> </a:t>
            </a:r>
            <a:r>
              <a:rPr lang="ru-RU" sz="1400" dirty="0" err="1" smtClean="0"/>
              <a:t>працівників</a:t>
            </a:r>
            <a:r>
              <a:rPr lang="ru-RU" sz="1400" dirty="0"/>
              <a:t>, </a:t>
            </a:r>
            <a:r>
              <a:rPr lang="ru-RU" sz="1400" dirty="0" err="1"/>
              <a:t>органів</a:t>
            </a:r>
            <a:r>
              <a:rPr lang="ru-RU" sz="1400" dirty="0"/>
              <a:t> </a:t>
            </a:r>
            <a:r>
              <a:rPr lang="ru-RU" sz="1400" dirty="0" err="1"/>
              <a:t>державної</a:t>
            </a:r>
            <a:r>
              <a:rPr lang="ru-RU" sz="1400" dirty="0"/>
              <a:t> </a:t>
            </a:r>
            <a:r>
              <a:rPr lang="ru-RU" sz="1400" dirty="0" err="1"/>
              <a:t>влади</a:t>
            </a:r>
            <a:r>
              <a:rPr lang="ru-RU" sz="1400" dirty="0"/>
              <a:t> і </a:t>
            </a:r>
            <a:r>
              <a:rPr lang="ru-RU" sz="1400" dirty="0" err="1"/>
              <a:t>місцевого</a:t>
            </a:r>
            <a:r>
              <a:rPr lang="ru-RU" sz="1400" dirty="0"/>
              <a:t> </a:t>
            </a:r>
            <a:r>
              <a:rPr lang="ru-RU" sz="1400" dirty="0" err="1"/>
              <a:t>самоврядування</a:t>
            </a:r>
            <a:r>
              <a:rPr lang="ru-RU" sz="1400" dirty="0"/>
              <a:t>, </a:t>
            </a:r>
            <a:r>
              <a:rPr lang="ru-RU" sz="1400" dirty="0" err="1"/>
              <a:t>органів</a:t>
            </a:r>
            <a:r>
              <a:rPr lang="ru-RU" sz="1400" dirty="0"/>
              <a:t> </a:t>
            </a:r>
            <a:r>
              <a:rPr lang="ru-RU" sz="1400" dirty="0" err="1"/>
              <a:t>охорони</a:t>
            </a:r>
            <a:r>
              <a:rPr lang="ru-RU" sz="1400" dirty="0"/>
              <a:t> правопорядку, </a:t>
            </a:r>
            <a:r>
              <a:rPr lang="ru-RU" sz="1400" dirty="0" err="1"/>
              <a:t>громадських</a:t>
            </a:r>
            <a:r>
              <a:rPr lang="ru-RU" sz="1400" dirty="0"/>
              <a:t> </a:t>
            </a:r>
            <a:r>
              <a:rPr lang="ru-RU" sz="1400" dirty="0" err="1"/>
              <a:t>організацій</a:t>
            </a:r>
            <a:r>
              <a:rPr lang="ru-RU" sz="1400" dirty="0"/>
              <a:t>.</a:t>
            </a:r>
          </a:p>
          <a:p>
            <a:pPr indent="457200" algn="just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59929246"/>
      </p:ext>
    </p:extLst>
  </p:cSld>
  <p:clrMapOvr>
    <a:masterClrMapping/>
  </p:clrMapOvr>
  <p:transition spd="slow" advClick="0" advTm="3000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30594" y="1334529"/>
            <a:ext cx="4367809" cy="1179640"/>
          </a:xfrm>
        </p:spPr>
        <p:txBody>
          <a:bodyPr>
            <a:noAutofit/>
          </a:bodyPr>
          <a:lstStyle/>
          <a:p>
            <a:r>
              <a:rPr lang="ru-RU" sz="1800" b="1" dirty="0" err="1"/>
              <a:t>Поклад</a:t>
            </a:r>
            <a:r>
              <a:rPr lang="ru-RU" sz="1800" b="1" dirty="0"/>
              <a:t> В.І. </a:t>
            </a:r>
            <a:r>
              <a:rPr lang="ru-RU" sz="1800" b="1" dirty="0" err="1" smtClean="0"/>
              <a:t>Соціологічні</a:t>
            </a:r>
            <a:r>
              <a:rPr lang="ru-RU" sz="1800" b="1" dirty="0" smtClean="0"/>
              <a:t> </a:t>
            </a:r>
            <a:r>
              <a:rPr lang="ru-RU" sz="1800" b="1" dirty="0"/>
              <a:t>та </a:t>
            </a:r>
            <a:r>
              <a:rPr lang="ru-RU" sz="1800" b="1" dirty="0" err="1"/>
              <a:t>психологічні</a:t>
            </a:r>
            <a:r>
              <a:rPr lang="ru-RU" sz="1800" b="1" dirty="0"/>
              <a:t> </a:t>
            </a:r>
            <a:r>
              <a:rPr lang="ru-RU" sz="1800" b="1" dirty="0" err="1"/>
              <a:t>аспекти</a:t>
            </a:r>
            <a:r>
              <a:rPr lang="ru-RU" sz="1800" b="1" dirty="0"/>
              <a:t> </a:t>
            </a:r>
            <a:r>
              <a:rPr lang="ru-RU" sz="1800" b="1" dirty="0" err="1"/>
              <a:t>кримінології</a:t>
            </a:r>
            <a:r>
              <a:rPr lang="ru-RU" sz="1800" b="1" dirty="0"/>
              <a:t> : </a:t>
            </a:r>
            <a:r>
              <a:rPr lang="ru-RU" sz="1800" b="1" dirty="0" err="1"/>
              <a:t>монографія</a:t>
            </a:r>
            <a:r>
              <a:rPr lang="ru-RU" sz="1800" b="1" dirty="0"/>
              <a:t> </a:t>
            </a:r>
            <a:r>
              <a:rPr lang="ru-RU" sz="1800" b="1" dirty="0" smtClean="0"/>
              <a:t>/      </a:t>
            </a:r>
            <a:r>
              <a:rPr lang="ru-RU" sz="1800" b="1" dirty="0"/>
              <a:t>В. І. </a:t>
            </a:r>
            <a:r>
              <a:rPr lang="ru-RU" sz="1800" b="1" dirty="0" err="1"/>
              <a:t>Поклад</a:t>
            </a:r>
            <a:r>
              <a:rPr lang="ru-RU" sz="1800" b="1" dirty="0"/>
              <a:t>, О. С. </a:t>
            </a:r>
            <a:r>
              <a:rPr lang="ru-RU" sz="1800" b="1" dirty="0" smtClean="0"/>
              <a:t>Звонок. </a:t>
            </a:r>
            <a:r>
              <a:rPr lang="ru-RU" sz="1800" b="1" dirty="0"/>
              <a:t>- </a:t>
            </a:r>
            <a:r>
              <a:rPr lang="ru-RU" sz="1800" b="1" dirty="0" err="1" smtClean="0"/>
              <a:t>Сєвєродонецьк</a:t>
            </a:r>
            <a:r>
              <a:rPr lang="ru-RU" sz="1800" b="1" dirty="0" smtClean="0"/>
              <a:t> </a:t>
            </a:r>
            <a:r>
              <a:rPr lang="ru-RU" sz="1800" b="1" dirty="0"/>
              <a:t>: ЛДУВС </a:t>
            </a:r>
            <a:r>
              <a:rPr lang="ru-RU" sz="1800" b="1" dirty="0" err="1"/>
              <a:t>ім</a:t>
            </a:r>
            <a:r>
              <a:rPr lang="ru-RU" sz="1800" b="1" dirty="0"/>
              <a:t>. Е.О. </a:t>
            </a:r>
            <a:r>
              <a:rPr lang="ru-RU" sz="1800" b="1" dirty="0" err="1"/>
              <a:t>Дідоренка</a:t>
            </a:r>
            <a:r>
              <a:rPr lang="ru-RU" sz="1800" b="1" dirty="0"/>
              <a:t>, </a:t>
            </a:r>
            <a:r>
              <a:rPr lang="ru-RU" sz="1800" b="1" dirty="0" smtClean="0"/>
              <a:t>2021. </a:t>
            </a:r>
            <a:r>
              <a:rPr lang="ru-RU" sz="1800" b="1" dirty="0"/>
              <a:t>- 202 с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652965" y="3321479"/>
            <a:ext cx="4681362" cy="1371600"/>
          </a:xfrm>
        </p:spPr>
        <p:txBody>
          <a:bodyPr>
            <a:noAutofit/>
          </a:bodyPr>
          <a:lstStyle/>
          <a:p>
            <a:pPr indent="457200" algn="just"/>
            <a:r>
              <a:rPr lang="ru-RU" sz="1400" dirty="0"/>
              <a:t>У </a:t>
            </a:r>
            <a:r>
              <a:rPr lang="ru-RU" sz="1400" dirty="0" err="1"/>
              <a:t>монографії</a:t>
            </a:r>
            <a:r>
              <a:rPr lang="ru-RU" sz="1400" dirty="0"/>
              <a:t> </a:t>
            </a:r>
            <a:r>
              <a:rPr lang="ru-RU" sz="1400" dirty="0" err="1"/>
              <a:t>розкриваються</a:t>
            </a:r>
            <a:r>
              <a:rPr lang="ru-RU" sz="1400" dirty="0"/>
              <a:t> </a:t>
            </a:r>
            <a:r>
              <a:rPr lang="ru-RU" sz="1400" dirty="0" err="1"/>
              <a:t>проблеми</a:t>
            </a:r>
            <a:r>
              <a:rPr lang="ru-RU" sz="1400" dirty="0"/>
              <a:t> </a:t>
            </a:r>
            <a:r>
              <a:rPr lang="ru-RU" sz="1400" dirty="0" err="1"/>
              <a:t>методології</a:t>
            </a:r>
            <a:r>
              <a:rPr lang="ru-RU" sz="1400" dirty="0"/>
              <a:t> </a:t>
            </a:r>
            <a:r>
              <a:rPr lang="ru-RU" sz="1400" dirty="0" err="1"/>
              <a:t>кримінологічної</a:t>
            </a:r>
            <a:r>
              <a:rPr lang="ru-RU" sz="1400" dirty="0"/>
              <a:t> науки, </a:t>
            </a:r>
            <a:r>
              <a:rPr lang="ru-RU" sz="1400" dirty="0" err="1"/>
              <a:t>дається</a:t>
            </a:r>
            <a:r>
              <a:rPr lang="ru-RU" sz="1400" dirty="0"/>
              <a:t> характеристика </a:t>
            </a:r>
            <a:r>
              <a:rPr lang="ru-RU" sz="1400" dirty="0" err="1"/>
              <a:t>злочинності</a:t>
            </a:r>
            <a:r>
              <a:rPr lang="ru-RU" sz="1400" dirty="0"/>
              <a:t> як </a:t>
            </a:r>
            <a:r>
              <a:rPr lang="ru-RU" sz="1400" dirty="0" err="1"/>
              <a:t>соціально-психологічного</a:t>
            </a:r>
            <a:r>
              <a:rPr lang="ru-RU" sz="1400" dirty="0"/>
              <a:t> </a:t>
            </a:r>
            <a:r>
              <a:rPr lang="ru-RU" sz="1400" dirty="0" err="1"/>
              <a:t>явища</a:t>
            </a:r>
            <a:r>
              <a:rPr lang="ru-RU" sz="1400" dirty="0"/>
              <a:t>, </a:t>
            </a:r>
            <a:r>
              <a:rPr lang="ru-RU" sz="1400" dirty="0" err="1"/>
              <a:t>висвітлюються</a:t>
            </a:r>
            <a:r>
              <a:rPr lang="ru-RU" sz="1400" dirty="0"/>
              <a:t> </a:t>
            </a:r>
            <a:r>
              <a:rPr lang="ru-RU" sz="1400" dirty="0" err="1"/>
              <a:t>соціально</a:t>
            </a:r>
            <a:r>
              <a:rPr lang="ru-RU" sz="1400" dirty="0"/>
              <a:t>- </a:t>
            </a:r>
            <a:r>
              <a:rPr lang="ru-RU" sz="1400" dirty="0" err="1"/>
              <a:t>психологічні</a:t>
            </a:r>
            <a:r>
              <a:rPr lang="ru-RU" sz="1400" dirty="0"/>
              <a:t> </a:t>
            </a:r>
            <a:r>
              <a:rPr lang="ru-RU" sz="1400" dirty="0" err="1"/>
              <a:t>аспекти</a:t>
            </a:r>
            <a:r>
              <a:rPr lang="ru-RU" sz="1400" dirty="0"/>
              <a:t> </a:t>
            </a:r>
            <a:r>
              <a:rPr lang="ru-RU" sz="1400" dirty="0" err="1"/>
              <a:t>протидії</a:t>
            </a:r>
            <a:r>
              <a:rPr lang="ru-RU" sz="1400" dirty="0"/>
              <a:t> </a:t>
            </a:r>
            <a:r>
              <a:rPr lang="ru-RU" sz="1400" dirty="0" err="1"/>
              <a:t>злочинності</a:t>
            </a:r>
            <a:r>
              <a:rPr lang="ru-RU" sz="1400" dirty="0"/>
              <a:t>.</a:t>
            </a:r>
          </a:p>
          <a:p>
            <a:pPr indent="457200" algn="just"/>
            <a:r>
              <a:rPr lang="ru-RU" sz="1400" dirty="0" err="1"/>
              <a:t>Видання</a:t>
            </a:r>
            <a:r>
              <a:rPr lang="ru-RU" sz="1400" dirty="0"/>
              <a:t> </a:t>
            </a:r>
            <a:r>
              <a:rPr lang="ru-RU" sz="1400" dirty="0" err="1"/>
              <a:t>може</a:t>
            </a:r>
            <a:r>
              <a:rPr lang="ru-RU" sz="1400" dirty="0"/>
              <a:t> бути </a:t>
            </a:r>
            <a:r>
              <a:rPr lang="ru-RU" sz="1400" dirty="0" err="1"/>
              <a:t>корисним</a:t>
            </a:r>
            <a:r>
              <a:rPr lang="ru-RU" sz="1400" dirty="0"/>
              <a:t> для </a:t>
            </a:r>
            <a:r>
              <a:rPr lang="ru-RU" sz="1400" dirty="0" err="1"/>
              <a:t>науковців</a:t>
            </a:r>
            <a:r>
              <a:rPr lang="ru-RU" sz="1400" dirty="0"/>
              <a:t>, </a:t>
            </a:r>
            <a:r>
              <a:rPr lang="ru-RU" sz="1400" dirty="0" err="1"/>
              <a:t>викладачів</a:t>
            </a:r>
            <a:r>
              <a:rPr lang="ru-RU" sz="1400" dirty="0"/>
              <a:t>, </a:t>
            </a:r>
            <a:r>
              <a:rPr lang="ru-RU" sz="1400" dirty="0" err="1"/>
              <a:t>здобувачів</a:t>
            </a:r>
            <a:r>
              <a:rPr lang="ru-RU" sz="1400" dirty="0"/>
              <a:t> </a:t>
            </a:r>
            <a:r>
              <a:rPr lang="ru-RU" sz="1400" dirty="0" err="1"/>
              <a:t>закладів</a:t>
            </a:r>
            <a:r>
              <a:rPr lang="ru-RU" sz="1400" dirty="0"/>
              <a:t> </a:t>
            </a:r>
            <a:r>
              <a:rPr lang="ru-RU" sz="1400" dirty="0" err="1"/>
              <a:t>вищої</a:t>
            </a:r>
            <a:r>
              <a:rPr lang="ru-RU" sz="1400" dirty="0"/>
              <a:t> </a:t>
            </a:r>
            <a:r>
              <a:rPr lang="ru-RU" sz="1400" dirty="0" err="1"/>
              <a:t>освіти</a:t>
            </a:r>
            <a:r>
              <a:rPr lang="ru-RU" sz="1400" dirty="0"/>
              <a:t> </a:t>
            </a:r>
            <a:r>
              <a:rPr lang="ru-RU" sz="1400" dirty="0" err="1"/>
              <a:t>зі</a:t>
            </a:r>
            <a:r>
              <a:rPr lang="ru-RU" sz="1400" dirty="0"/>
              <a:t> </a:t>
            </a:r>
            <a:r>
              <a:rPr lang="ru-RU" sz="1400" dirty="0" err="1"/>
              <a:t>специфічними</a:t>
            </a:r>
            <a:r>
              <a:rPr lang="ru-RU" sz="1400" dirty="0"/>
              <a:t> </a:t>
            </a:r>
            <a:r>
              <a:rPr lang="ru-RU" sz="1400" dirty="0" err="1"/>
              <a:t>умовами</a:t>
            </a:r>
            <a:r>
              <a:rPr lang="ru-RU" sz="1400" dirty="0"/>
              <a:t> </a:t>
            </a:r>
            <a:r>
              <a:rPr lang="ru-RU" sz="1400" dirty="0" err="1"/>
              <a:t>навчання</a:t>
            </a:r>
            <a:r>
              <a:rPr lang="ru-RU" sz="1400" dirty="0"/>
              <a:t>, </a:t>
            </a:r>
            <a:r>
              <a:rPr lang="ru-RU" sz="1400" dirty="0" err="1"/>
              <a:t>практичних</a:t>
            </a:r>
            <a:r>
              <a:rPr lang="ru-RU" sz="1400" dirty="0"/>
              <a:t> </a:t>
            </a:r>
            <a:r>
              <a:rPr lang="ru-RU" sz="1400" dirty="0" err="1"/>
              <a:t>працівників</a:t>
            </a:r>
            <a:r>
              <a:rPr lang="ru-RU" sz="1400" dirty="0"/>
              <a:t> </a:t>
            </a:r>
            <a:r>
              <a:rPr lang="ru-RU" sz="1400" dirty="0" err="1"/>
              <a:t>правоохоронних</a:t>
            </a:r>
            <a:r>
              <a:rPr lang="ru-RU" sz="1400" dirty="0"/>
              <a:t> </a:t>
            </a:r>
            <a:r>
              <a:rPr lang="ru-RU" sz="1400" dirty="0" err="1"/>
              <a:t>органів</a:t>
            </a:r>
            <a:r>
              <a:rPr lang="ru-RU" sz="1400" dirty="0"/>
              <a:t> та </a:t>
            </a:r>
            <a:r>
              <a:rPr lang="ru-RU" sz="1400" dirty="0" err="1"/>
              <a:t>всіх</a:t>
            </a:r>
            <a:r>
              <a:rPr lang="ru-RU" sz="1400" dirty="0"/>
              <a:t>, </a:t>
            </a:r>
            <a:r>
              <a:rPr lang="ru-RU" sz="1400" dirty="0" err="1"/>
              <a:t>хто</a:t>
            </a:r>
            <a:r>
              <a:rPr lang="ru-RU" sz="1400" dirty="0"/>
              <a:t> </a:t>
            </a:r>
            <a:r>
              <a:rPr lang="ru-RU" sz="1400" dirty="0" err="1"/>
              <a:t>зацікавлений</a:t>
            </a:r>
            <a:r>
              <a:rPr lang="ru-RU" sz="1400" dirty="0"/>
              <a:t> проблемами </a:t>
            </a:r>
            <a:r>
              <a:rPr lang="ru-RU" sz="1400" dirty="0" err="1"/>
              <a:t>наукового</a:t>
            </a:r>
            <a:r>
              <a:rPr lang="ru-RU" sz="1400" dirty="0"/>
              <a:t> </a:t>
            </a:r>
            <a:r>
              <a:rPr lang="ru-RU" sz="1400" dirty="0" err="1"/>
              <a:t>забезпечення</a:t>
            </a:r>
            <a:r>
              <a:rPr lang="ru-RU" sz="1400" dirty="0"/>
              <a:t> </a:t>
            </a:r>
            <a:r>
              <a:rPr lang="ru-RU" sz="1400" dirty="0" err="1"/>
              <a:t>протидії</a:t>
            </a:r>
            <a:r>
              <a:rPr lang="ru-RU" sz="1400" dirty="0"/>
              <a:t> </a:t>
            </a:r>
            <a:r>
              <a:rPr lang="ru-RU" sz="1400" dirty="0" err="1"/>
              <a:t>злочинності</a:t>
            </a:r>
            <a:r>
              <a:rPr lang="ru-RU" sz="1400" dirty="0"/>
              <a:t>.</a:t>
            </a:r>
          </a:p>
          <a:p>
            <a:pPr indent="457200" algn="just"/>
            <a:endParaRPr lang="ru-RU" sz="1400" dirty="0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8953" r="8953"/>
          <a:stretch>
            <a:fillRect/>
          </a:stretch>
        </p:blipFill>
        <p:spPr>
          <a:xfrm>
            <a:off x="1060450" y="1422400"/>
            <a:ext cx="2146300" cy="366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13373"/>
      </p:ext>
    </p:extLst>
  </p:cSld>
  <p:clrMapOvr>
    <a:masterClrMapping/>
  </p:clrMapOvr>
  <p:transition spd="slow" advClick="0" advTm="3000">
    <p:pu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627994" y="1167704"/>
            <a:ext cx="4532566" cy="1028700"/>
          </a:xfrm>
        </p:spPr>
        <p:txBody>
          <a:bodyPr>
            <a:noAutofit/>
          </a:bodyPr>
          <a:lstStyle/>
          <a:p>
            <a:r>
              <a:rPr lang="ru-RU" sz="1800" b="1" dirty="0" err="1"/>
              <a:t>Федчак</a:t>
            </a:r>
            <a:r>
              <a:rPr lang="ru-RU" sz="1800" b="1" dirty="0"/>
              <a:t> І.А. </a:t>
            </a:r>
            <a:r>
              <a:rPr lang="ru-RU" sz="1800" b="1" dirty="0" err="1" smtClean="0"/>
              <a:t>Основи</a:t>
            </a:r>
            <a:r>
              <a:rPr lang="ru-RU" sz="1800" b="1" dirty="0" smtClean="0"/>
              <a:t> </a:t>
            </a:r>
            <a:r>
              <a:rPr lang="ru-RU" sz="1800" b="1" dirty="0" err="1"/>
              <a:t>кримінального</a:t>
            </a:r>
            <a:r>
              <a:rPr lang="ru-RU" sz="1800" b="1" dirty="0"/>
              <a:t> </a:t>
            </a:r>
            <a:r>
              <a:rPr lang="ru-RU" sz="1800" b="1" dirty="0" err="1"/>
              <a:t>аналізу</a:t>
            </a:r>
            <a:r>
              <a:rPr lang="ru-RU" sz="1800" b="1" dirty="0"/>
              <a:t> : </a:t>
            </a:r>
            <a:r>
              <a:rPr lang="ru-RU" sz="1800" b="1" dirty="0" err="1"/>
              <a:t>навч</a:t>
            </a:r>
            <a:r>
              <a:rPr lang="ru-RU" sz="1800" b="1" dirty="0"/>
              <a:t>. </a:t>
            </a:r>
            <a:r>
              <a:rPr lang="ru-RU" sz="1800" b="1" dirty="0" err="1"/>
              <a:t>посіб</a:t>
            </a:r>
            <a:r>
              <a:rPr lang="ru-RU" sz="1800" b="1" dirty="0"/>
              <a:t>. / І. А. </a:t>
            </a:r>
            <a:r>
              <a:rPr lang="ru-RU" sz="1800" b="1" dirty="0" err="1" smtClean="0"/>
              <a:t>Федчак</a:t>
            </a:r>
            <a:r>
              <a:rPr lang="ru-RU" sz="1800" b="1" dirty="0" smtClean="0"/>
              <a:t>. </a:t>
            </a:r>
            <a:r>
              <a:rPr lang="ru-RU" sz="1800" b="1" dirty="0"/>
              <a:t>- </a:t>
            </a:r>
            <a:r>
              <a:rPr lang="ru-RU" sz="1800" b="1" dirty="0" err="1"/>
              <a:t>Львів</a:t>
            </a:r>
            <a:r>
              <a:rPr lang="ru-RU" sz="1800" b="1" dirty="0"/>
              <a:t> : </a:t>
            </a:r>
            <a:r>
              <a:rPr lang="ru-RU" sz="1800" b="1" dirty="0" err="1"/>
              <a:t>ЛьвДУВС</a:t>
            </a:r>
            <a:r>
              <a:rPr lang="ru-RU" sz="1800" b="1" dirty="0"/>
              <a:t>, </a:t>
            </a:r>
            <a:r>
              <a:rPr lang="ru-RU" sz="1800" b="1" dirty="0" smtClean="0"/>
              <a:t>2021. </a:t>
            </a:r>
            <a:r>
              <a:rPr lang="ru-RU" sz="1800" b="1" dirty="0"/>
              <a:t>- 288 с. </a:t>
            </a:r>
            <a:endParaRPr lang="ru-RU" sz="1800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553596" y="3049630"/>
            <a:ext cx="4681362" cy="1371600"/>
          </a:xfrm>
        </p:spPr>
        <p:txBody>
          <a:bodyPr>
            <a:noAutofit/>
          </a:bodyPr>
          <a:lstStyle/>
          <a:p>
            <a:pPr indent="457200" algn="just"/>
            <a:r>
              <a:rPr lang="ru-RU" sz="1400" dirty="0"/>
              <a:t>Наведено </a:t>
            </a:r>
            <a:r>
              <a:rPr lang="ru-RU" sz="1400" dirty="0" err="1"/>
              <a:t>загальні</a:t>
            </a:r>
            <a:r>
              <a:rPr lang="ru-RU" sz="1400" dirty="0"/>
              <a:t> </a:t>
            </a:r>
            <a:r>
              <a:rPr lang="ru-RU" sz="1400" dirty="0" err="1"/>
              <a:t>положення</a:t>
            </a:r>
            <a:r>
              <a:rPr lang="ru-RU" sz="1400" dirty="0"/>
              <a:t> про </a:t>
            </a:r>
            <a:r>
              <a:rPr lang="ru-RU" sz="1400" dirty="0" err="1"/>
              <a:t>кримінальний</a:t>
            </a:r>
            <a:r>
              <a:rPr lang="ru-RU" sz="1400" dirty="0"/>
              <a:t> </a:t>
            </a:r>
            <a:r>
              <a:rPr lang="ru-RU" sz="1400" dirty="0" err="1"/>
              <a:t>аналіз</a:t>
            </a:r>
            <a:r>
              <a:rPr lang="ru-RU" sz="1400" dirty="0"/>
              <a:t> та </a:t>
            </a:r>
            <a:r>
              <a:rPr lang="ru-RU" sz="1400" dirty="0" err="1" smtClean="0"/>
              <a:t>організацію</a:t>
            </a:r>
            <a:r>
              <a:rPr lang="ru-RU" sz="1400" dirty="0" smtClean="0"/>
              <a:t> </a:t>
            </a:r>
            <a:r>
              <a:rPr lang="ru-RU" sz="1400" dirty="0" err="1"/>
              <a:t>аналітичної</a:t>
            </a:r>
            <a:r>
              <a:rPr lang="ru-RU" sz="1400" dirty="0"/>
              <a:t> </a:t>
            </a:r>
            <a:r>
              <a:rPr lang="ru-RU" sz="1400" dirty="0" err="1"/>
              <a:t>діяльності</a:t>
            </a:r>
            <a:r>
              <a:rPr lang="ru-RU" sz="1400" dirty="0"/>
              <a:t>, </a:t>
            </a:r>
            <a:r>
              <a:rPr lang="ru-RU" sz="1400" dirty="0" err="1"/>
              <a:t>висвітлено</a:t>
            </a:r>
            <a:r>
              <a:rPr lang="ru-RU" sz="1400" dirty="0"/>
              <a:t> </a:t>
            </a:r>
            <a:r>
              <a:rPr lang="ru-RU" sz="1400" dirty="0" err="1"/>
              <a:t>особливості</a:t>
            </a:r>
            <a:r>
              <a:rPr lang="ru-RU" sz="1400" dirty="0"/>
              <a:t> </a:t>
            </a:r>
            <a:r>
              <a:rPr lang="ru-RU" sz="1400" dirty="0" err="1"/>
              <a:t>представлення</a:t>
            </a:r>
            <a:r>
              <a:rPr lang="ru-RU" sz="1400" dirty="0"/>
              <a:t> </a:t>
            </a:r>
            <a:r>
              <a:rPr lang="ru-RU" sz="1400" dirty="0" err="1" smtClean="0"/>
              <a:t>результатів</a:t>
            </a:r>
            <a:r>
              <a:rPr lang="ru-RU" sz="1400" dirty="0" smtClean="0"/>
              <a:t> </a:t>
            </a:r>
            <a:r>
              <a:rPr lang="ru-RU" sz="1400" dirty="0" err="1"/>
              <a:t>кримінального</a:t>
            </a:r>
            <a:r>
              <a:rPr lang="ru-RU" sz="1400" dirty="0"/>
              <a:t> </a:t>
            </a:r>
            <a:r>
              <a:rPr lang="ru-RU" sz="1400" dirty="0" err="1"/>
              <a:t>аналізу</a:t>
            </a:r>
            <a:r>
              <a:rPr lang="ru-RU" sz="1400" dirty="0"/>
              <a:t>. </a:t>
            </a:r>
            <a:r>
              <a:rPr lang="ru-RU" sz="1400" dirty="0" err="1"/>
              <a:t>Визначено</a:t>
            </a:r>
            <a:r>
              <a:rPr lang="ru-RU" sz="1400" dirty="0"/>
              <a:t> структуру, </a:t>
            </a:r>
            <a:r>
              <a:rPr lang="ru-RU" sz="1400" dirty="0" err="1"/>
              <a:t>основні</a:t>
            </a:r>
            <a:r>
              <a:rPr lang="ru-RU" sz="1400" dirty="0"/>
              <a:t> </a:t>
            </a:r>
            <a:r>
              <a:rPr lang="ru-RU" sz="1400" dirty="0" err="1" smtClean="0"/>
              <a:t>напрями</a:t>
            </a:r>
            <a:r>
              <a:rPr lang="ru-RU" sz="1400" dirty="0" smtClean="0"/>
              <a:t> </a:t>
            </a:r>
            <a:r>
              <a:rPr lang="ru-RU" sz="1400" dirty="0"/>
              <a:t>та </a:t>
            </a:r>
            <a:r>
              <a:rPr lang="ru-RU" sz="1400" dirty="0" err="1"/>
              <a:t>інформаційно-аналітичне</a:t>
            </a:r>
            <a:r>
              <a:rPr lang="ru-RU" sz="1400" dirty="0"/>
              <a:t> </a:t>
            </a:r>
            <a:r>
              <a:rPr lang="ru-RU" sz="1400" dirty="0" err="1"/>
              <a:t>забезпечення</a:t>
            </a:r>
            <a:r>
              <a:rPr lang="ru-RU" sz="1400" dirty="0"/>
              <a:t> </a:t>
            </a:r>
            <a:r>
              <a:rPr lang="ru-RU" sz="1400" dirty="0" err="1"/>
              <a:t>діяльності</a:t>
            </a:r>
            <a:r>
              <a:rPr lang="ru-RU" sz="1400" dirty="0"/>
              <a:t> </a:t>
            </a:r>
            <a:r>
              <a:rPr lang="ru-RU" sz="1400" dirty="0" err="1"/>
              <a:t>підрозділів</a:t>
            </a:r>
            <a:r>
              <a:rPr lang="ru-RU" sz="1400" dirty="0"/>
              <a:t> </a:t>
            </a:r>
            <a:r>
              <a:rPr lang="ru-RU" sz="1400" dirty="0" err="1" smtClean="0"/>
              <a:t>кримінального</a:t>
            </a:r>
            <a:r>
              <a:rPr lang="ru-RU" sz="1400" dirty="0" smtClean="0"/>
              <a:t> </a:t>
            </a:r>
            <a:r>
              <a:rPr lang="ru-RU" sz="1400" dirty="0" err="1"/>
              <a:t>аналізу</a:t>
            </a:r>
            <a:r>
              <a:rPr lang="ru-RU" sz="1400" dirty="0"/>
              <a:t>. </a:t>
            </a:r>
            <a:endParaRPr lang="ru-RU" sz="1400" dirty="0" smtClean="0"/>
          </a:p>
          <a:p>
            <a:pPr indent="457200" algn="just"/>
            <a:r>
              <a:rPr lang="ru-RU" sz="1400" dirty="0" smtClean="0"/>
              <a:t>Для </a:t>
            </a:r>
            <a:r>
              <a:rPr lang="ru-RU" sz="1400" dirty="0" err="1"/>
              <a:t>практичних</a:t>
            </a:r>
            <a:r>
              <a:rPr lang="ru-RU" sz="1400" dirty="0"/>
              <a:t> </a:t>
            </a:r>
            <a:r>
              <a:rPr lang="ru-RU" sz="1400" dirty="0" err="1"/>
              <a:t>працівників</a:t>
            </a:r>
            <a:r>
              <a:rPr lang="ru-RU" sz="1400" dirty="0"/>
              <a:t> </a:t>
            </a:r>
            <a:r>
              <a:rPr lang="ru-RU" sz="1400" dirty="0" err="1"/>
              <a:t>підрозділів</a:t>
            </a:r>
            <a:r>
              <a:rPr lang="ru-RU" sz="1400" dirty="0"/>
              <a:t> </a:t>
            </a:r>
            <a:r>
              <a:rPr lang="ru-RU" sz="1400" dirty="0" err="1"/>
              <a:t>Національної</a:t>
            </a:r>
            <a:r>
              <a:rPr lang="ru-RU" sz="1400" dirty="0"/>
              <a:t> </a:t>
            </a:r>
            <a:r>
              <a:rPr lang="ru-RU" sz="1400" dirty="0" err="1"/>
              <a:t>поліції</a:t>
            </a:r>
            <a:r>
              <a:rPr lang="ru-RU" sz="1400" dirty="0"/>
              <a:t>, </a:t>
            </a:r>
            <a:r>
              <a:rPr lang="ru-RU" sz="1400" dirty="0" err="1"/>
              <a:t>Служби</a:t>
            </a:r>
            <a:r>
              <a:rPr lang="ru-RU" sz="1400" dirty="0"/>
              <a:t> </a:t>
            </a:r>
            <a:r>
              <a:rPr lang="ru-RU" sz="1400" dirty="0" err="1"/>
              <a:t>безпеки</a:t>
            </a:r>
            <a:r>
              <a:rPr lang="ru-RU" sz="1400" dirty="0"/>
              <a:t> </a:t>
            </a:r>
            <a:r>
              <a:rPr lang="ru-RU" sz="1400" dirty="0" err="1"/>
              <a:t>України</a:t>
            </a:r>
            <a:r>
              <a:rPr lang="ru-RU" sz="1400" dirty="0"/>
              <a:t>, </a:t>
            </a:r>
            <a:r>
              <a:rPr lang="ru-RU" sz="1400" dirty="0" err="1"/>
              <a:t>Національного</a:t>
            </a:r>
            <a:r>
              <a:rPr lang="ru-RU" sz="1400" dirty="0"/>
              <a:t> </a:t>
            </a:r>
            <a:r>
              <a:rPr lang="ru-RU" sz="1400" dirty="0" err="1"/>
              <a:t>антикорупційного</a:t>
            </a:r>
            <a:r>
              <a:rPr lang="ru-RU" sz="1400" dirty="0"/>
              <a:t> бюро </a:t>
            </a:r>
            <a:r>
              <a:rPr lang="ru-RU" sz="1400" dirty="0" err="1"/>
              <a:t>України</a:t>
            </a:r>
            <a:r>
              <a:rPr lang="ru-RU" sz="1400" dirty="0"/>
              <a:t>, Державного бюро </a:t>
            </a:r>
            <a:r>
              <a:rPr lang="ru-RU" sz="1400" dirty="0" err="1"/>
              <a:t>розслідувань</a:t>
            </a:r>
            <a:r>
              <a:rPr lang="ru-RU" sz="1400" dirty="0"/>
              <a:t>, </a:t>
            </a:r>
            <a:r>
              <a:rPr lang="ru-RU" sz="1400" dirty="0" err="1"/>
              <a:t>прокуратури</a:t>
            </a:r>
            <a:r>
              <a:rPr lang="ru-RU" sz="1400" dirty="0"/>
              <a:t> </a:t>
            </a:r>
            <a:r>
              <a:rPr lang="ru-RU" sz="1400" dirty="0" err="1"/>
              <a:t>України</a:t>
            </a:r>
            <a:r>
              <a:rPr lang="ru-RU" sz="1400" dirty="0"/>
              <a:t>, а </a:t>
            </a:r>
            <a:r>
              <a:rPr lang="ru-RU" sz="1400" dirty="0" err="1"/>
              <a:t>також</a:t>
            </a:r>
            <a:r>
              <a:rPr lang="ru-RU" sz="1400" dirty="0"/>
              <a:t> </a:t>
            </a:r>
            <a:r>
              <a:rPr lang="ru-RU" sz="1400" dirty="0" err="1" smtClean="0"/>
              <a:t>викладачів</a:t>
            </a:r>
            <a:r>
              <a:rPr lang="ru-RU" sz="1400" dirty="0"/>
              <a:t>, </a:t>
            </a:r>
            <a:r>
              <a:rPr lang="ru-RU" sz="1400" dirty="0" err="1"/>
              <a:t>курсантів</a:t>
            </a:r>
            <a:r>
              <a:rPr lang="ru-RU" sz="1400" dirty="0"/>
              <a:t> та </a:t>
            </a:r>
            <a:r>
              <a:rPr lang="ru-RU" sz="1400" dirty="0" err="1"/>
              <a:t>студентів</a:t>
            </a:r>
            <a:r>
              <a:rPr lang="ru-RU" sz="1400" dirty="0"/>
              <a:t> </a:t>
            </a:r>
            <a:r>
              <a:rPr lang="ru-RU" sz="1400" dirty="0" err="1"/>
              <a:t>закладів</a:t>
            </a:r>
            <a:r>
              <a:rPr lang="ru-RU" sz="1400" dirty="0"/>
              <a:t> </a:t>
            </a:r>
            <a:r>
              <a:rPr lang="ru-RU" sz="1400" dirty="0" err="1"/>
              <a:t>вищої</a:t>
            </a:r>
            <a:r>
              <a:rPr lang="ru-RU" sz="1400" dirty="0"/>
              <a:t> </a:t>
            </a:r>
            <a:r>
              <a:rPr lang="ru-RU" sz="1400" dirty="0" err="1"/>
              <a:t>освіти</a:t>
            </a:r>
            <a:r>
              <a:rPr lang="ru-RU" sz="1400" dirty="0"/>
              <a:t> й </a:t>
            </a:r>
            <a:r>
              <a:rPr lang="ru-RU" sz="1400" dirty="0" err="1"/>
              <a:t>усіх</a:t>
            </a:r>
            <a:r>
              <a:rPr lang="ru-RU" sz="1400" dirty="0"/>
              <a:t>, кого </a:t>
            </a:r>
            <a:r>
              <a:rPr lang="ru-RU" sz="1400" dirty="0" err="1"/>
              <a:t>цікавить</a:t>
            </a:r>
            <a:r>
              <a:rPr lang="ru-RU" sz="1400" dirty="0"/>
              <a:t> проблематика </a:t>
            </a:r>
            <a:r>
              <a:rPr lang="ru-RU" sz="1400" dirty="0" err="1"/>
              <a:t>аналітичної</a:t>
            </a:r>
            <a:r>
              <a:rPr lang="ru-RU" sz="1400" dirty="0"/>
              <a:t> </a:t>
            </a:r>
            <a:r>
              <a:rPr lang="ru-RU" sz="1400" dirty="0" err="1"/>
              <a:t>діяльності</a:t>
            </a:r>
            <a:r>
              <a:rPr lang="ru-RU" sz="1400" dirty="0"/>
              <a:t>.</a:t>
            </a:r>
          </a:p>
          <a:p>
            <a:pPr indent="457200" algn="just"/>
            <a:endParaRPr lang="ru-RU" sz="140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0703" y="1423077"/>
            <a:ext cx="2145793" cy="3660987"/>
          </a:xfrm>
        </p:spPr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703" y="1423077"/>
            <a:ext cx="2145793" cy="366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59043"/>
      </p:ext>
    </p:extLst>
  </p:cSld>
  <p:clrMapOvr>
    <a:masterClrMapping/>
  </p:clrMapOvr>
  <p:transition spd="slow" advClick="0" advTm="3000">
    <p:push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66468" y="1301579"/>
            <a:ext cx="4681362" cy="1435013"/>
          </a:xfrm>
        </p:spPr>
        <p:txBody>
          <a:bodyPr>
            <a:noAutofit/>
          </a:bodyPr>
          <a:lstStyle/>
          <a:p>
            <a:r>
              <a:rPr lang="ru-RU" sz="1800" b="1" dirty="0" err="1"/>
              <a:t>Хавронюк</a:t>
            </a:r>
            <a:r>
              <a:rPr lang="ru-RU" sz="1800" b="1" dirty="0"/>
              <a:t> М.І. </a:t>
            </a:r>
            <a:r>
              <a:rPr lang="ru-RU" sz="1800" b="1" dirty="0" err="1" smtClean="0"/>
              <a:t>Кримінальні</a:t>
            </a:r>
            <a:r>
              <a:rPr lang="ru-RU" sz="1800" b="1" dirty="0" smtClean="0"/>
              <a:t> </a:t>
            </a:r>
            <a:r>
              <a:rPr lang="ru-RU" sz="1800" b="1" dirty="0"/>
              <a:t>проступки : </a:t>
            </a:r>
            <a:r>
              <a:rPr lang="ru-RU" sz="1800" b="1" dirty="0" err="1"/>
              <a:t>науково-практичний</a:t>
            </a:r>
            <a:r>
              <a:rPr lang="ru-RU" sz="1800" b="1" dirty="0"/>
              <a:t> </a:t>
            </a:r>
            <a:r>
              <a:rPr lang="ru-RU" sz="1800" b="1" dirty="0" err="1"/>
              <a:t>коментар</a:t>
            </a:r>
            <a:r>
              <a:rPr lang="ru-RU" sz="1800" b="1" dirty="0"/>
              <a:t> </a:t>
            </a:r>
            <a:r>
              <a:rPr lang="ru-RU" sz="1800" b="1" dirty="0" err="1"/>
              <a:t>Кримінального</a:t>
            </a:r>
            <a:r>
              <a:rPr lang="ru-RU" sz="1800" b="1" dirty="0"/>
              <a:t> кодексу </a:t>
            </a:r>
            <a:r>
              <a:rPr lang="ru-RU" sz="1800" b="1" dirty="0" err="1"/>
              <a:t>України</a:t>
            </a:r>
            <a:r>
              <a:rPr lang="ru-RU" sz="1800" b="1" dirty="0"/>
              <a:t> / М. І. </a:t>
            </a:r>
            <a:r>
              <a:rPr lang="ru-RU" sz="1800" b="1" dirty="0" err="1"/>
              <a:t>Хавронюк</a:t>
            </a:r>
            <a:r>
              <a:rPr lang="ru-RU" sz="1800" b="1" dirty="0"/>
              <a:t>. - 3-є вид. - </a:t>
            </a:r>
            <a:r>
              <a:rPr lang="ru-RU" sz="1800" b="1" dirty="0" err="1"/>
              <a:t>Київ</a:t>
            </a:r>
            <a:r>
              <a:rPr lang="ru-RU" sz="1800" b="1" dirty="0"/>
              <a:t> : ВД "</a:t>
            </a:r>
            <a:r>
              <a:rPr lang="ru-RU" sz="1800" b="1" dirty="0" err="1"/>
              <a:t>Дакор</a:t>
            </a:r>
            <a:r>
              <a:rPr lang="ru-RU" sz="1800" b="1" dirty="0"/>
              <a:t>", </a:t>
            </a:r>
            <a:r>
              <a:rPr lang="ru-RU" sz="1800" b="1" dirty="0" smtClean="0"/>
              <a:t>2021. </a:t>
            </a:r>
            <a:r>
              <a:rPr lang="ru-RU" sz="1800" b="1" dirty="0"/>
              <a:t>- 266 с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566468" y="3115533"/>
            <a:ext cx="4681362" cy="1371600"/>
          </a:xfrm>
        </p:spPr>
        <p:txBody>
          <a:bodyPr>
            <a:noAutofit/>
          </a:bodyPr>
          <a:lstStyle/>
          <a:p>
            <a:pPr indent="457200" algn="just"/>
            <a:r>
              <a:rPr lang="ru-RU" sz="1300" dirty="0"/>
              <a:t>Книга </a:t>
            </a:r>
            <a:r>
              <a:rPr lang="ru-RU" sz="1300" dirty="0" err="1"/>
              <a:t>являє</a:t>
            </a:r>
            <a:r>
              <a:rPr lang="ru-RU" sz="1300" dirty="0"/>
              <a:t> собою </a:t>
            </a:r>
            <a:r>
              <a:rPr lang="ru-RU" sz="1300" dirty="0" err="1"/>
              <a:t>науково-практичний</a:t>
            </a:r>
            <a:r>
              <a:rPr lang="ru-RU" sz="1300" dirty="0"/>
              <a:t> </a:t>
            </a:r>
            <a:r>
              <a:rPr lang="ru-RU" sz="1300" dirty="0" err="1"/>
              <a:t>коментар</a:t>
            </a:r>
            <a:r>
              <a:rPr lang="ru-RU" sz="1300" dirty="0"/>
              <a:t> статей </a:t>
            </a:r>
            <a:r>
              <a:rPr lang="ru-RU" sz="1300" dirty="0" err="1"/>
              <a:t>Кримінального</a:t>
            </a:r>
            <a:r>
              <a:rPr lang="ru-RU" sz="1300" dirty="0"/>
              <a:t> кодексу </a:t>
            </a:r>
            <a:r>
              <a:rPr lang="ru-RU" sz="1300" dirty="0" err="1"/>
              <a:t>України</a:t>
            </a:r>
            <a:r>
              <a:rPr lang="ru-RU" sz="1300" dirty="0"/>
              <a:t>, </a:t>
            </a:r>
            <a:r>
              <a:rPr lang="ru-RU" sz="1300" dirty="0" err="1"/>
              <a:t>які</a:t>
            </a:r>
            <a:r>
              <a:rPr lang="ru-RU" sz="1300" dirty="0"/>
              <a:t> </a:t>
            </a:r>
            <a:r>
              <a:rPr lang="ru-RU" sz="1300" dirty="0" err="1"/>
              <a:t>передбачають</a:t>
            </a:r>
            <a:r>
              <a:rPr lang="ru-RU" sz="1300" dirty="0"/>
              <a:t> </a:t>
            </a:r>
            <a:r>
              <a:rPr lang="ru-RU" sz="1300" dirty="0" err="1"/>
              <a:t>відповідальність</a:t>
            </a:r>
            <a:r>
              <a:rPr lang="ru-RU" sz="1300" dirty="0"/>
              <a:t> за </a:t>
            </a:r>
            <a:r>
              <a:rPr lang="ru-RU" sz="1300" dirty="0" err="1"/>
              <a:t>кримінальні</a:t>
            </a:r>
            <a:r>
              <a:rPr lang="ru-RU" sz="1300" dirty="0"/>
              <a:t> </a:t>
            </a:r>
            <a:r>
              <a:rPr lang="ru-RU" sz="1300" dirty="0" smtClean="0"/>
              <a:t>проступки</a:t>
            </a:r>
            <a:r>
              <a:rPr lang="ru-RU" sz="1300" dirty="0"/>
              <a:t>, а </a:t>
            </a:r>
            <a:r>
              <a:rPr lang="ru-RU" sz="1300" dirty="0" err="1"/>
              <a:t>також</a:t>
            </a:r>
            <a:r>
              <a:rPr lang="ru-RU" sz="1300" dirty="0"/>
              <a:t> </a:t>
            </a:r>
            <a:r>
              <a:rPr lang="ru-RU" sz="1300" dirty="0" err="1"/>
              <a:t>містить</a:t>
            </a:r>
            <a:r>
              <a:rPr lang="ru-RU" sz="1300" dirty="0"/>
              <a:t> </a:t>
            </a:r>
            <a:r>
              <a:rPr lang="ru-RU" sz="1300" dirty="0" err="1"/>
              <a:t>роз’яснення</a:t>
            </a:r>
            <a:r>
              <a:rPr lang="ru-RU" sz="1300" dirty="0"/>
              <a:t> </a:t>
            </a:r>
            <a:r>
              <a:rPr lang="ru-RU" sz="1300" dirty="0" err="1"/>
              <a:t>щодо</a:t>
            </a:r>
            <a:r>
              <a:rPr lang="ru-RU" sz="1300" dirty="0"/>
              <a:t> </a:t>
            </a:r>
            <a:r>
              <a:rPr lang="ru-RU" sz="1300" dirty="0" err="1"/>
              <a:t>особливостей</a:t>
            </a:r>
            <a:r>
              <a:rPr lang="ru-RU" sz="1300" dirty="0"/>
              <a:t> </a:t>
            </a:r>
            <a:r>
              <a:rPr lang="ru-RU" sz="1300" dirty="0" err="1"/>
              <a:t>розслідування</a:t>
            </a:r>
            <a:r>
              <a:rPr lang="ru-RU" sz="1300" dirty="0"/>
              <a:t> та </a:t>
            </a:r>
            <a:r>
              <a:rPr lang="ru-RU" sz="1300" dirty="0" smtClean="0"/>
              <a:t>судового </a:t>
            </a:r>
            <a:r>
              <a:rPr lang="ru-RU" sz="1300" dirty="0" err="1"/>
              <a:t>розгляду</a:t>
            </a:r>
            <a:r>
              <a:rPr lang="ru-RU" sz="1300" dirty="0"/>
              <a:t> </a:t>
            </a:r>
            <a:r>
              <a:rPr lang="ru-RU" sz="1300" dirty="0" err="1"/>
              <a:t>кримінальних</a:t>
            </a:r>
            <a:r>
              <a:rPr lang="ru-RU" sz="1300" dirty="0"/>
              <a:t> </a:t>
            </a:r>
            <a:r>
              <a:rPr lang="ru-RU" sz="1300" dirty="0" err="1"/>
              <a:t>проступків</a:t>
            </a:r>
            <a:r>
              <a:rPr lang="ru-RU" sz="1300" dirty="0"/>
              <a:t> і </a:t>
            </a:r>
            <a:r>
              <a:rPr lang="ru-RU" sz="1300" dirty="0" err="1"/>
              <a:t>окремих</a:t>
            </a:r>
            <a:r>
              <a:rPr lang="ru-RU" sz="1300" dirty="0"/>
              <a:t> </a:t>
            </a:r>
            <a:r>
              <a:rPr lang="ru-RU" sz="1300" dirty="0" err="1"/>
              <a:t>питань</a:t>
            </a:r>
            <a:r>
              <a:rPr lang="ru-RU" sz="1300" dirty="0"/>
              <a:t> </a:t>
            </a:r>
            <a:r>
              <a:rPr lang="ru-RU" sz="1300" dirty="0" err="1"/>
              <a:t>Загальної</a:t>
            </a:r>
            <a:r>
              <a:rPr lang="ru-RU" sz="1300" dirty="0"/>
              <a:t> </a:t>
            </a:r>
            <a:r>
              <a:rPr lang="ru-RU" sz="1300" dirty="0" err="1"/>
              <a:t>частини</a:t>
            </a:r>
            <a:r>
              <a:rPr lang="ru-RU" sz="1300" dirty="0"/>
              <a:t> </a:t>
            </a:r>
            <a:r>
              <a:rPr lang="ru-RU" sz="1300" dirty="0" err="1"/>
              <a:t>Кримінального</a:t>
            </a:r>
            <a:r>
              <a:rPr lang="ru-RU" sz="1300" dirty="0"/>
              <a:t> кодексу </a:t>
            </a:r>
            <a:r>
              <a:rPr lang="ru-RU" sz="1300" dirty="0" err="1"/>
              <a:t>України</a:t>
            </a:r>
            <a:r>
              <a:rPr lang="ru-RU" sz="1300" dirty="0"/>
              <a:t> </a:t>
            </a:r>
            <a:r>
              <a:rPr lang="ru-RU" sz="1300" dirty="0" err="1"/>
              <a:t>щодо</a:t>
            </a:r>
            <a:r>
              <a:rPr lang="ru-RU" sz="1300" dirty="0"/>
              <a:t> </a:t>
            </a:r>
            <a:r>
              <a:rPr lang="ru-RU" sz="1300" dirty="0" err="1"/>
              <a:t>кримінальних</a:t>
            </a:r>
            <a:r>
              <a:rPr lang="ru-RU" sz="1300" dirty="0"/>
              <a:t> </a:t>
            </a:r>
            <a:r>
              <a:rPr lang="ru-RU" sz="1300" dirty="0" err="1"/>
              <a:t>проступків</a:t>
            </a:r>
            <a:r>
              <a:rPr lang="ru-RU" sz="1300" dirty="0"/>
              <a:t>.</a:t>
            </a:r>
          </a:p>
          <a:p>
            <a:pPr indent="457200" algn="just"/>
            <a:r>
              <a:rPr lang="ru-RU" sz="1300" dirty="0" err="1"/>
              <a:t>Розрахована</a:t>
            </a:r>
            <a:r>
              <a:rPr lang="ru-RU" sz="1300" dirty="0"/>
              <a:t> на </a:t>
            </a:r>
            <a:r>
              <a:rPr lang="ru-RU" sz="1300" dirty="0" err="1"/>
              <a:t>дізнавачів</a:t>
            </a:r>
            <a:r>
              <a:rPr lang="ru-RU" sz="1300" dirty="0"/>
              <a:t>, </a:t>
            </a:r>
            <a:r>
              <a:rPr lang="ru-RU" sz="1300" dirty="0" err="1"/>
              <a:t>керівників</a:t>
            </a:r>
            <a:r>
              <a:rPr lang="ru-RU" sz="1300" dirty="0"/>
              <a:t> </a:t>
            </a:r>
            <a:r>
              <a:rPr lang="ru-RU" sz="1300" dirty="0" err="1"/>
              <a:t>органів</a:t>
            </a:r>
            <a:r>
              <a:rPr lang="ru-RU" sz="1300" dirty="0"/>
              <a:t> </a:t>
            </a:r>
            <a:r>
              <a:rPr lang="ru-RU" sz="1300" dirty="0" err="1"/>
              <a:t>дізнання</a:t>
            </a:r>
            <a:r>
              <a:rPr lang="ru-RU" sz="1300" dirty="0"/>
              <a:t>, </a:t>
            </a:r>
            <a:r>
              <a:rPr lang="ru-RU" sz="1300" dirty="0" err="1"/>
              <a:t>прокурорів</a:t>
            </a:r>
            <a:r>
              <a:rPr lang="ru-RU" sz="1300" dirty="0"/>
              <a:t>, </a:t>
            </a:r>
            <a:r>
              <a:rPr lang="ru-RU" sz="1300" dirty="0" err="1" smtClean="0"/>
              <a:t>суддів</a:t>
            </a:r>
            <a:r>
              <a:rPr lang="ru-RU" sz="1300" dirty="0"/>
              <a:t>, </a:t>
            </a:r>
            <a:r>
              <a:rPr lang="ru-RU" sz="1300" dirty="0" err="1"/>
              <a:t>адвокатів</a:t>
            </a:r>
            <a:r>
              <a:rPr lang="ru-RU" sz="1300" dirty="0"/>
              <a:t>, </a:t>
            </a:r>
            <a:r>
              <a:rPr lang="ru-RU" sz="1300" dirty="0" err="1"/>
              <a:t>слідчих</a:t>
            </a:r>
            <a:r>
              <a:rPr lang="ru-RU" sz="1300" dirty="0"/>
              <a:t> і </a:t>
            </a:r>
            <a:r>
              <a:rPr lang="ru-RU" sz="1300" dirty="0" err="1"/>
              <a:t>працівників</a:t>
            </a:r>
            <a:r>
              <a:rPr lang="ru-RU" sz="1300" dirty="0"/>
              <a:t> </a:t>
            </a:r>
            <a:r>
              <a:rPr lang="ru-RU" sz="1300" dirty="0" err="1"/>
              <a:t>оперативних</a:t>
            </a:r>
            <a:r>
              <a:rPr lang="ru-RU" sz="1300" dirty="0"/>
              <a:t> </a:t>
            </a:r>
            <a:r>
              <a:rPr lang="ru-RU" sz="1300" dirty="0" err="1"/>
              <a:t>підрозділів</a:t>
            </a:r>
            <a:r>
              <a:rPr lang="ru-RU" sz="1300" dirty="0"/>
              <a:t> </a:t>
            </a:r>
            <a:r>
              <a:rPr lang="ru-RU" sz="1300" dirty="0" err="1"/>
              <a:t>органів</a:t>
            </a:r>
            <a:r>
              <a:rPr lang="ru-RU" sz="1300" dirty="0"/>
              <a:t> </a:t>
            </a:r>
            <a:r>
              <a:rPr lang="ru-RU" sz="1300" dirty="0" err="1" smtClean="0"/>
              <a:t>Національної</a:t>
            </a:r>
            <a:r>
              <a:rPr lang="ru-RU" sz="1300" dirty="0" smtClean="0"/>
              <a:t> </a:t>
            </a:r>
            <a:r>
              <a:rPr lang="ru-RU" sz="1300" dirty="0" err="1"/>
              <a:t>поліції</a:t>
            </a:r>
            <a:r>
              <a:rPr lang="ru-RU" sz="1300" dirty="0"/>
              <a:t> та Державного бюро </a:t>
            </a:r>
            <a:r>
              <a:rPr lang="ru-RU" sz="1300" dirty="0" err="1"/>
              <a:t>розслідувань</a:t>
            </a:r>
            <a:r>
              <a:rPr lang="ru-RU" sz="1300" dirty="0"/>
              <a:t>, а </a:t>
            </a:r>
            <a:r>
              <a:rPr lang="ru-RU" sz="1300" dirty="0" err="1"/>
              <a:t>також</a:t>
            </a:r>
            <a:r>
              <a:rPr lang="ru-RU" sz="1300" dirty="0"/>
              <a:t> </a:t>
            </a:r>
            <a:r>
              <a:rPr lang="ru-RU" sz="1300" dirty="0" err="1"/>
              <a:t>викладачів</a:t>
            </a:r>
            <a:r>
              <a:rPr lang="ru-RU" sz="1300" dirty="0"/>
              <a:t> і </a:t>
            </a:r>
            <a:r>
              <a:rPr lang="ru-RU" sz="1300" dirty="0" err="1" smtClean="0"/>
              <a:t>наукових</a:t>
            </a:r>
            <a:r>
              <a:rPr lang="ru-RU" sz="1300" dirty="0" smtClean="0"/>
              <a:t> </a:t>
            </a:r>
            <a:r>
              <a:rPr lang="ru-RU" sz="1300" dirty="0" err="1"/>
              <a:t>працівників</a:t>
            </a:r>
            <a:r>
              <a:rPr lang="ru-RU" sz="1300" dirty="0"/>
              <a:t>, </a:t>
            </a:r>
            <a:r>
              <a:rPr lang="ru-RU" sz="1300" dirty="0" err="1"/>
              <a:t>аспірантів</a:t>
            </a:r>
            <a:r>
              <a:rPr lang="ru-RU" sz="1300" dirty="0"/>
              <a:t> і </a:t>
            </a:r>
            <a:r>
              <a:rPr lang="ru-RU" sz="1300" dirty="0" err="1"/>
              <a:t>студентів</a:t>
            </a:r>
            <a:r>
              <a:rPr lang="ru-RU" sz="1300" dirty="0"/>
              <a:t> </a:t>
            </a:r>
            <a:r>
              <a:rPr lang="ru-RU" sz="1300" dirty="0" err="1"/>
              <a:t>юридичних</a:t>
            </a:r>
            <a:r>
              <a:rPr lang="ru-RU" sz="1300" dirty="0"/>
              <a:t> </a:t>
            </a:r>
            <a:r>
              <a:rPr lang="ru-RU" sz="1300" dirty="0" err="1"/>
              <a:t>закладів</a:t>
            </a:r>
            <a:r>
              <a:rPr lang="ru-RU" sz="1300" dirty="0"/>
              <a:t> </a:t>
            </a:r>
            <a:r>
              <a:rPr lang="ru-RU" sz="1300" dirty="0" err="1"/>
              <a:t>вищої</a:t>
            </a:r>
            <a:r>
              <a:rPr lang="ru-RU" sz="1300" dirty="0"/>
              <a:t> </a:t>
            </a:r>
            <a:r>
              <a:rPr lang="ru-RU" sz="1300" dirty="0" err="1"/>
              <a:t>освіти</a:t>
            </a:r>
            <a:r>
              <a:rPr lang="ru-RU" sz="1300" dirty="0"/>
              <a:t>. </a:t>
            </a:r>
            <a:endParaRPr lang="ru-RU" sz="1300" dirty="0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977" r="7977"/>
          <a:stretch>
            <a:fillRect/>
          </a:stretch>
        </p:blipFill>
        <p:spPr>
          <a:xfrm>
            <a:off x="1060450" y="1422400"/>
            <a:ext cx="2146300" cy="366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5114"/>
      </p:ext>
    </p:extLst>
  </p:cSld>
  <p:clrMapOvr>
    <a:masterClrMapping/>
  </p:clrMapOvr>
  <p:transition spd="slow" advClick="0" advTm="3000"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640609" y="2029167"/>
            <a:ext cx="4681362" cy="1028700"/>
          </a:xfrm>
        </p:spPr>
        <p:txBody>
          <a:bodyPr>
            <a:noAutofit/>
          </a:bodyPr>
          <a:lstStyle/>
          <a:p>
            <a:r>
              <a:rPr lang="ru-RU" sz="1800" b="1" dirty="0" err="1"/>
              <a:t>Сеник</a:t>
            </a:r>
            <a:r>
              <a:rPr lang="ru-RU" sz="1800" b="1" dirty="0"/>
              <a:t> С.В. </a:t>
            </a:r>
            <a:r>
              <a:rPr lang="ru-RU" sz="1800" b="1" dirty="0" err="1" smtClean="0"/>
              <a:t>Адміністративно-правове</a:t>
            </a:r>
            <a:r>
              <a:rPr lang="ru-RU" sz="1800" b="1" dirty="0" smtClean="0"/>
              <a:t> </a:t>
            </a:r>
            <a:r>
              <a:rPr lang="ru-RU" sz="1800" b="1" dirty="0" err="1"/>
              <a:t>регулювання</a:t>
            </a:r>
            <a:r>
              <a:rPr lang="ru-RU" sz="1800" b="1" dirty="0"/>
              <a:t> </a:t>
            </a:r>
            <a:r>
              <a:rPr lang="ru-RU" sz="1800" b="1" dirty="0" err="1"/>
              <a:t>обігу</a:t>
            </a:r>
            <a:r>
              <a:rPr lang="ru-RU" sz="1800" b="1" dirty="0"/>
              <a:t> </a:t>
            </a:r>
            <a:r>
              <a:rPr lang="ru-RU" sz="1800" b="1" dirty="0" err="1"/>
              <a:t>інформації</a:t>
            </a:r>
            <a:r>
              <a:rPr lang="ru-RU" sz="1800" b="1" dirty="0"/>
              <a:t> з </a:t>
            </a:r>
            <a:r>
              <a:rPr lang="ru-RU" sz="1800" b="1" dirty="0" err="1"/>
              <a:t>обмеженим</a:t>
            </a:r>
            <a:r>
              <a:rPr lang="ru-RU" sz="1800" b="1" dirty="0"/>
              <a:t> доступом в </a:t>
            </a:r>
            <a:r>
              <a:rPr lang="ru-RU" sz="1800" b="1" dirty="0" err="1"/>
              <a:t>інформаційно-телекомунікаційних</a:t>
            </a:r>
            <a:r>
              <a:rPr lang="ru-RU" sz="1800" b="1" dirty="0"/>
              <a:t> системах </a:t>
            </a:r>
            <a:r>
              <a:rPr lang="ru-RU" sz="1800" b="1" dirty="0" err="1"/>
              <a:t>Національної</a:t>
            </a:r>
            <a:r>
              <a:rPr lang="ru-RU" sz="1800" b="1" dirty="0"/>
              <a:t> </a:t>
            </a:r>
            <a:r>
              <a:rPr lang="ru-RU" sz="1800" b="1" dirty="0" err="1"/>
              <a:t>поліції</a:t>
            </a:r>
            <a:r>
              <a:rPr lang="ru-RU" sz="1800" b="1" dirty="0"/>
              <a:t> : </a:t>
            </a:r>
            <a:r>
              <a:rPr lang="ru-RU" sz="1800" b="1" dirty="0" err="1"/>
              <a:t>монографія</a:t>
            </a:r>
            <a:r>
              <a:rPr lang="ru-RU" sz="1800" b="1" dirty="0"/>
              <a:t> / С. В. </a:t>
            </a:r>
            <a:r>
              <a:rPr lang="ru-RU" sz="1800" b="1" dirty="0" err="1" smtClean="0"/>
              <a:t>Сеник</a:t>
            </a:r>
            <a:r>
              <a:rPr lang="ru-RU" sz="1800" b="1" dirty="0" smtClean="0"/>
              <a:t>. </a:t>
            </a:r>
            <a:r>
              <a:rPr lang="ru-RU" sz="1800" b="1" dirty="0"/>
              <a:t>- </a:t>
            </a:r>
            <a:r>
              <a:rPr lang="ru-RU" sz="1800" b="1" dirty="0" err="1"/>
              <a:t>Львів</a:t>
            </a:r>
            <a:r>
              <a:rPr lang="ru-RU" sz="1800" b="1" dirty="0"/>
              <a:t> : </a:t>
            </a:r>
            <a:r>
              <a:rPr lang="ru-RU" sz="1800" b="1" dirty="0" err="1"/>
              <a:t>ЛьвДУВС</a:t>
            </a:r>
            <a:r>
              <a:rPr lang="ru-RU" sz="1800" b="1" dirty="0"/>
              <a:t>, </a:t>
            </a:r>
            <a:r>
              <a:rPr lang="ru-RU" sz="1800" b="1" dirty="0" smtClean="0"/>
              <a:t>2021. </a:t>
            </a:r>
            <a:r>
              <a:rPr lang="ru-RU" sz="1800" b="1" dirty="0"/>
              <a:t>- 212 с. </a:t>
            </a:r>
            <a:endParaRPr lang="ru-RU" sz="1800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702392" y="3601565"/>
            <a:ext cx="4681362" cy="1371600"/>
          </a:xfrm>
        </p:spPr>
        <p:txBody>
          <a:bodyPr>
            <a:noAutofit/>
          </a:bodyPr>
          <a:lstStyle/>
          <a:p>
            <a:pPr indent="457200" algn="just"/>
            <a:r>
              <a:rPr lang="ru-RU" sz="1300" dirty="0" err="1"/>
              <a:t>Досліджено</a:t>
            </a:r>
            <a:r>
              <a:rPr lang="ru-RU" sz="1300" dirty="0"/>
              <a:t> </a:t>
            </a:r>
            <a:r>
              <a:rPr lang="ru-RU" sz="1300" dirty="0" err="1"/>
              <a:t>історичний</a:t>
            </a:r>
            <a:r>
              <a:rPr lang="ru-RU" sz="1300" dirty="0"/>
              <a:t> </a:t>
            </a:r>
            <a:r>
              <a:rPr lang="ru-RU" sz="1300" dirty="0" err="1"/>
              <a:t>розвиток</a:t>
            </a:r>
            <a:r>
              <a:rPr lang="ru-RU" sz="1300" dirty="0"/>
              <a:t>, </a:t>
            </a:r>
            <a:r>
              <a:rPr lang="ru-RU" sz="1300" dirty="0" err="1"/>
              <a:t>методологічні</a:t>
            </a:r>
            <a:r>
              <a:rPr lang="ru-RU" sz="1300" dirty="0"/>
              <a:t> засади, </a:t>
            </a:r>
            <a:r>
              <a:rPr lang="ru-RU" sz="1300" dirty="0" err="1"/>
              <a:t>нормативну</a:t>
            </a:r>
            <a:r>
              <a:rPr lang="ru-RU" sz="1300" dirty="0"/>
              <a:t> </a:t>
            </a:r>
            <a:r>
              <a:rPr lang="ru-RU" sz="1300" dirty="0" err="1" smtClean="0"/>
              <a:t>регламентацію</a:t>
            </a:r>
            <a:r>
              <a:rPr lang="ru-RU" sz="1300" dirty="0" smtClean="0"/>
              <a:t> </a:t>
            </a:r>
            <a:r>
              <a:rPr lang="ru-RU" sz="1300" dirty="0"/>
              <a:t>та </a:t>
            </a:r>
            <a:r>
              <a:rPr lang="ru-RU" sz="1300" dirty="0" err="1"/>
              <a:t>соціальну</a:t>
            </a:r>
            <a:r>
              <a:rPr lang="ru-RU" sz="1300" dirty="0"/>
              <a:t> </a:t>
            </a:r>
            <a:r>
              <a:rPr lang="ru-RU" sz="1300" dirty="0" err="1"/>
              <a:t>зумовленість</a:t>
            </a:r>
            <a:r>
              <a:rPr lang="ru-RU" sz="1300" dirty="0"/>
              <a:t> </a:t>
            </a:r>
            <a:r>
              <a:rPr lang="ru-RU" sz="1300" dirty="0" err="1"/>
              <a:t>адміністративно</a:t>
            </a:r>
            <a:r>
              <a:rPr lang="ru-RU" sz="1300" dirty="0"/>
              <a:t>-правового </a:t>
            </a:r>
            <a:r>
              <a:rPr lang="ru-RU" sz="1300" dirty="0" err="1"/>
              <a:t>регулювання</a:t>
            </a:r>
            <a:r>
              <a:rPr lang="ru-RU" sz="1300" dirty="0"/>
              <a:t> </a:t>
            </a:r>
            <a:r>
              <a:rPr lang="ru-RU" sz="1300" dirty="0" err="1"/>
              <a:t>обігу</a:t>
            </a:r>
            <a:r>
              <a:rPr lang="ru-RU" sz="1300" dirty="0"/>
              <a:t> </a:t>
            </a:r>
            <a:r>
              <a:rPr lang="ru-RU" sz="1300" dirty="0" err="1" smtClean="0"/>
              <a:t>інформації</a:t>
            </a:r>
            <a:r>
              <a:rPr lang="ru-RU" sz="1300" dirty="0" smtClean="0"/>
              <a:t> </a:t>
            </a:r>
            <a:r>
              <a:rPr lang="ru-RU" sz="1300" dirty="0"/>
              <a:t>з </a:t>
            </a:r>
            <a:r>
              <a:rPr lang="ru-RU" sz="1300" dirty="0" err="1"/>
              <a:t>обмеженим</a:t>
            </a:r>
            <a:r>
              <a:rPr lang="ru-RU" sz="1300" dirty="0"/>
              <a:t> доступом в </a:t>
            </a:r>
            <a:r>
              <a:rPr lang="ru-RU" sz="1300" dirty="0" err="1"/>
              <a:t>спеціалізованих</a:t>
            </a:r>
            <a:r>
              <a:rPr lang="ru-RU" sz="1300" dirty="0"/>
              <a:t> </a:t>
            </a:r>
            <a:r>
              <a:rPr lang="ru-RU" sz="1300" dirty="0" err="1"/>
              <a:t>інформаційних</a:t>
            </a:r>
            <a:r>
              <a:rPr lang="ru-RU" sz="1300" dirty="0"/>
              <a:t> системах </a:t>
            </a:r>
            <a:r>
              <a:rPr lang="ru-RU" sz="1300" dirty="0" err="1"/>
              <a:t>Національної</a:t>
            </a:r>
            <a:r>
              <a:rPr lang="ru-RU" sz="1300" dirty="0"/>
              <a:t> </a:t>
            </a:r>
            <a:r>
              <a:rPr lang="ru-RU" sz="1300" dirty="0" err="1"/>
              <a:t>поліції</a:t>
            </a:r>
            <a:r>
              <a:rPr lang="ru-RU" sz="1300" dirty="0"/>
              <a:t> </a:t>
            </a:r>
            <a:r>
              <a:rPr lang="ru-RU" sz="1300" dirty="0" err="1"/>
              <a:t>України</a:t>
            </a:r>
            <a:r>
              <a:rPr lang="ru-RU" sz="1300" dirty="0"/>
              <a:t>, проведено </a:t>
            </a:r>
            <a:r>
              <a:rPr lang="ru-RU" sz="1300" dirty="0" err="1"/>
              <a:t>відповідний</a:t>
            </a:r>
            <a:r>
              <a:rPr lang="ru-RU" sz="1300" dirty="0"/>
              <a:t> </a:t>
            </a:r>
            <a:r>
              <a:rPr lang="ru-RU" sz="1300" dirty="0" err="1"/>
              <a:t>юридичний</a:t>
            </a:r>
            <a:r>
              <a:rPr lang="ru-RU" sz="1300" dirty="0"/>
              <a:t> </a:t>
            </a:r>
            <a:r>
              <a:rPr lang="ru-RU" sz="1300" dirty="0" err="1"/>
              <a:t>аналіз</a:t>
            </a:r>
            <a:r>
              <a:rPr lang="ru-RU" sz="1300" dirty="0"/>
              <a:t>. </a:t>
            </a:r>
            <a:endParaRPr lang="ru-RU" sz="1300" dirty="0" smtClean="0"/>
          </a:p>
          <a:p>
            <a:pPr indent="457200" algn="just"/>
            <a:r>
              <a:rPr lang="ru-RU" sz="1300" dirty="0" smtClean="0"/>
              <a:t>Для </a:t>
            </a:r>
            <a:r>
              <a:rPr lang="ru-RU" sz="1300" dirty="0" err="1"/>
              <a:t>здобувачів</a:t>
            </a:r>
            <a:r>
              <a:rPr lang="ru-RU" sz="1300" dirty="0"/>
              <a:t> </a:t>
            </a:r>
            <a:r>
              <a:rPr lang="ru-RU" sz="1300" dirty="0" err="1"/>
              <a:t>вищої</a:t>
            </a:r>
            <a:r>
              <a:rPr lang="ru-RU" sz="1300" dirty="0"/>
              <a:t> </a:t>
            </a:r>
            <a:r>
              <a:rPr lang="ru-RU" sz="1300" dirty="0" err="1" smtClean="0"/>
              <a:t>освіти</a:t>
            </a:r>
            <a:r>
              <a:rPr lang="ru-RU" sz="1300" dirty="0" smtClean="0"/>
              <a:t>, </a:t>
            </a:r>
            <a:r>
              <a:rPr lang="ru-RU" sz="1300" dirty="0" err="1"/>
              <a:t>фахівців</a:t>
            </a:r>
            <a:r>
              <a:rPr lang="ru-RU" sz="1300" dirty="0"/>
              <a:t> у </a:t>
            </a:r>
            <a:r>
              <a:rPr lang="ru-RU" sz="1300" dirty="0" err="1"/>
              <a:t>галузі</a:t>
            </a:r>
            <a:r>
              <a:rPr lang="ru-RU" sz="1300" dirty="0"/>
              <a:t> </a:t>
            </a:r>
            <a:r>
              <a:rPr lang="ru-RU" sz="1300" dirty="0" err="1"/>
              <a:t>адміністративного</a:t>
            </a:r>
            <a:r>
              <a:rPr lang="ru-RU" sz="1300" dirty="0"/>
              <a:t> права, а </a:t>
            </a:r>
            <a:r>
              <a:rPr lang="ru-RU" sz="1300" dirty="0" err="1"/>
              <a:t>також</a:t>
            </a:r>
            <a:r>
              <a:rPr lang="ru-RU" sz="1300" dirty="0"/>
              <a:t> </a:t>
            </a:r>
            <a:r>
              <a:rPr lang="ru-RU" sz="1300" dirty="0" err="1"/>
              <a:t>працівників</a:t>
            </a:r>
            <a:r>
              <a:rPr lang="ru-RU" sz="1300" dirty="0"/>
              <a:t> </a:t>
            </a:r>
            <a:r>
              <a:rPr lang="ru-RU" sz="1300" dirty="0" err="1"/>
              <a:t>правоохоронних</a:t>
            </a:r>
            <a:r>
              <a:rPr lang="ru-RU" sz="1300" dirty="0"/>
              <a:t> </a:t>
            </a:r>
            <a:r>
              <a:rPr lang="ru-RU" sz="1300" dirty="0" err="1"/>
              <a:t>органів</a:t>
            </a:r>
            <a:r>
              <a:rPr lang="ru-RU" sz="1300" dirty="0"/>
              <a:t>, </a:t>
            </a:r>
            <a:r>
              <a:rPr lang="ru-RU" sz="1300" dirty="0" err="1"/>
              <a:t>діяльність</a:t>
            </a:r>
            <a:r>
              <a:rPr lang="ru-RU" sz="1300" dirty="0"/>
              <a:t> </a:t>
            </a:r>
            <a:r>
              <a:rPr lang="ru-RU" sz="1300" dirty="0" err="1"/>
              <a:t>яких</a:t>
            </a:r>
            <a:r>
              <a:rPr lang="ru-RU" sz="1300" dirty="0"/>
              <a:t> </a:t>
            </a:r>
            <a:r>
              <a:rPr lang="ru-RU" sz="1300" dirty="0" err="1"/>
              <a:t>пов'язана</a:t>
            </a:r>
            <a:r>
              <a:rPr lang="ru-RU" sz="1300" dirty="0"/>
              <a:t> з </a:t>
            </a:r>
            <a:r>
              <a:rPr lang="ru-RU" sz="1300" dirty="0" err="1"/>
              <a:t>забезпеченням</a:t>
            </a:r>
            <a:r>
              <a:rPr lang="ru-RU" sz="1300" dirty="0"/>
              <a:t> </a:t>
            </a:r>
            <a:r>
              <a:rPr lang="ru-RU" sz="1300" dirty="0" err="1"/>
              <a:t>безпеки</a:t>
            </a:r>
            <a:r>
              <a:rPr lang="ru-RU" sz="1300" dirty="0"/>
              <a:t> </a:t>
            </a:r>
            <a:r>
              <a:rPr lang="ru-RU" sz="1300" dirty="0" err="1"/>
              <a:t>опрацювання</a:t>
            </a:r>
            <a:r>
              <a:rPr lang="ru-RU" sz="1300" dirty="0"/>
              <a:t> </a:t>
            </a:r>
            <a:r>
              <a:rPr lang="ru-RU" sz="1300" dirty="0" err="1"/>
              <a:t>інформації</a:t>
            </a:r>
            <a:r>
              <a:rPr lang="ru-RU" sz="1300" dirty="0"/>
              <a:t> в </a:t>
            </a:r>
            <a:r>
              <a:rPr lang="ru-RU" sz="1300" dirty="0" err="1"/>
              <a:t>спеціалізованих</a:t>
            </a:r>
            <a:r>
              <a:rPr lang="ru-RU" sz="1300" dirty="0"/>
              <a:t> </a:t>
            </a:r>
            <a:r>
              <a:rPr lang="ru-RU" sz="1300" dirty="0" err="1"/>
              <a:t>інформаційно-телекомунікаційних</a:t>
            </a:r>
            <a:r>
              <a:rPr lang="ru-RU" sz="1300" dirty="0"/>
              <a:t> системах</a:t>
            </a:r>
            <a:r>
              <a:rPr lang="ru-RU" sz="1300" dirty="0" smtClean="0"/>
              <a:t>.</a:t>
            </a:r>
            <a:endParaRPr lang="ru-RU" sz="130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0703" y="1423077"/>
            <a:ext cx="2145793" cy="3660987"/>
          </a:xfrm>
        </p:spPr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703" y="1423076"/>
            <a:ext cx="2145793" cy="366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830023"/>
      </p:ext>
    </p:extLst>
  </p:cSld>
  <p:clrMapOvr>
    <a:masterClrMapping/>
  </p:clrMapOvr>
  <p:transition spd="slow" advClick="0" advTm="3000">
    <p:pu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58231" y="1334530"/>
            <a:ext cx="4681362" cy="1163164"/>
          </a:xfrm>
        </p:spPr>
        <p:txBody>
          <a:bodyPr>
            <a:noAutofit/>
          </a:bodyPr>
          <a:lstStyle/>
          <a:p>
            <a:r>
              <a:rPr lang="ru-RU" sz="1800" b="1" dirty="0" err="1"/>
              <a:t>Яхно</a:t>
            </a:r>
            <a:r>
              <a:rPr lang="ru-RU" sz="1800" b="1" dirty="0"/>
              <a:t> Т.П. </a:t>
            </a:r>
            <a:r>
              <a:rPr lang="ru-RU" sz="1800" b="1" dirty="0" err="1" smtClean="0"/>
              <a:t>Конфліктологія</a:t>
            </a:r>
            <a:r>
              <a:rPr lang="ru-RU" sz="1800" b="1" dirty="0" smtClean="0"/>
              <a:t> </a:t>
            </a:r>
            <a:r>
              <a:rPr lang="ru-RU" sz="1800" b="1" dirty="0"/>
              <a:t>та </a:t>
            </a:r>
            <a:r>
              <a:rPr lang="ru-RU" sz="1800" b="1" dirty="0" err="1"/>
              <a:t>теорія</a:t>
            </a:r>
            <a:r>
              <a:rPr lang="ru-RU" sz="1800" b="1" dirty="0"/>
              <a:t> </a:t>
            </a:r>
            <a:r>
              <a:rPr lang="ru-RU" sz="1800" b="1" dirty="0" err="1"/>
              <a:t>переговорів</a:t>
            </a:r>
            <a:r>
              <a:rPr lang="ru-RU" sz="1800" b="1" dirty="0"/>
              <a:t> : </a:t>
            </a:r>
            <a:r>
              <a:rPr lang="ru-RU" sz="1800" b="1" dirty="0" err="1"/>
              <a:t>навч</a:t>
            </a:r>
            <a:r>
              <a:rPr lang="ru-RU" sz="1800" b="1" dirty="0"/>
              <a:t>. </a:t>
            </a:r>
            <a:r>
              <a:rPr lang="ru-RU" sz="1800" b="1" dirty="0" err="1"/>
              <a:t>посіб</a:t>
            </a:r>
            <a:r>
              <a:rPr lang="ru-RU" sz="1800" b="1" dirty="0"/>
              <a:t>. / Т. П. </a:t>
            </a:r>
            <a:r>
              <a:rPr lang="ru-RU" sz="1800" b="1" dirty="0" err="1"/>
              <a:t>Яхно</a:t>
            </a:r>
            <a:r>
              <a:rPr lang="ru-RU" sz="1800" b="1" dirty="0"/>
              <a:t>, І. О. </a:t>
            </a:r>
            <a:r>
              <a:rPr lang="ru-RU" sz="1800" b="1" dirty="0" err="1" smtClean="0"/>
              <a:t>Куревіна</a:t>
            </a:r>
            <a:r>
              <a:rPr lang="ru-RU" sz="1800" b="1" dirty="0" smtClean="0"/>
              <a:t>. </a:t>
            </a:r>
            <a:r>
              <a:rPr lang="ru-RU" sz="1800" b="1" dirty="0"/>
              <a:t>- </a:t>
            </a:r>
            <a:r>
              <a:rPr lang="ru-RU" sz="1800" b="1" dirty="0" err="1"/>
              <a:t>Київ</a:t>
            </a:r>
            <a:r>
              <a:rPr lang="ru-RU" sz="1800" b="1" dirty="0"/>
              <a:t> : Центр </a:t>
            </a:r>
            <a:r>
              <a:rPr lang="ru-RU" sz="1800" b="1" dirty="0" err="1"/>
              <a:t>учбової</a:t>
            </a:r>
            <a:r>
              <a:rPr lang="ru-RU" sz="1800" b="1" dirty="0"/>
              <a:t> </a:t>
            </a:r>
            <a:r>
              <a:rPr lang="ru-RU" sz="1800" b="1" dirty="0" err="1"/>
              <a:t>літератури</a:t>
            </a:r>
            <a:r>
              <a:rPr lang="ru-RU" sz="1800" b="1" dirty="0"/>
              <a:t>, </a:t>
            </a:r>
            <a:r>
              <a:rPr lang="ru-RU" sz="1800" b="1" dirty="0" smtClean="0"/>
              <a:t>2021. </a:t>
            </a:r>
            <a:r>
              <a:rPr lang="ru-RU" sz="1800" b="1" dirty="0"/>
              <a:t>- 168 с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702392" y="3601565"/>
            <a:ext cx="4681362" cy="1371600"/>
          </a:xfrm>
        </p:spPr>
        <p:txBody>
          <a:bodyPr>
            <a:noAutofit/>
          </a:bodyPr>
          <a:lstStyle/>
          <a:p>
            <a:pPr indent="457200" algn="just"/>
            <a:r>
              <a:rPr lang="ru-RU" sz="1400" dirty="0" err="1"/>
              <a:t>Вивчення</a:t>
            </a:r>
            <a:r>
              <a:rPr lang="ru-RU" sz="1400" dirty="0"/>
              <a:t> курсу </a:t>
            </a:r>
            <a:r>
              <a:rPr lang="uk-UA" sz="1400" dirty="0" smtClean="0"/>
              <a:t>«</a:t>
            </a:r>
            <a:r>
              <a:rPr lang="ru-RU" sz="1400" dirty="0" err="1" smtClean="0"/>
              <a:t>Конфліктологія</a:t>
            </a:r>
            <a:r>
              <a:rPr lang="ru-RU" sz="1400" dirty="0" smtClean="0"/>
              <a:t> </a:t>
            </a:r>
            <a:r>
              <a:rPr lang="ru-RU" sz="1400" dirty="0"/>
              <a:t>та </a:t>
            </a:r>
            <a:r>
              <a:rPr lang="ru-RU" sz="1400" dirty="0" err="1"/>
              <a:t>теорія</a:t>
            </a:r>
            <a:r>
              <a:rPr lang="ru-RU" sz="1400" dirty="0"/>
              <a:t> </a:t>
            </a:r>
            <a:r>
              <a:rPr lang="ru-RU" sz="1400" dirty="0" err="1" smtClean="0"/>
              <a:t>переговорів</a:t>
            </a:r>
            <a:r>
              <a:rPr lang="ru-RU" sz="1400" dirty="0" smtClean="0"/>
              <a:t>» </a:t>
            </a:r>
            <a:r>
              <a:rPr lang="ru-RU" sz="1400" dirty="0"/>
              <a:t>повинно </a:t>
            </a:r>
            <a:r>
              <a:rPr lang="ru-RU" sz="1400" dirty="0" err="1" smtClean="0"/>
              <a:t>ознайомити</a:t>
            </a:r>
            <a:r>
              <a:rPr lang="ru-RU" sz="1400" dirty="0" smtClean="0"/>
              <a:t> </a:t>
            </a:r>
            <a:r>
              <a:rPr lang="ru-RU" sz="1400" dirty="0" err="1"/>
              <a:t>студентів</a:t>
            </a:r>
            <a:r>
              <a:rPr lang="ru-RU" sz="1400" dirty="0"/>
              <a:t> з алгоритмом </a:t>
            </a:r>
            <a:r>
              <a:rPr lang="ru-RU" sz="1400" dirty="0" err="1"/>
              <a:t>проведення</a:t>
            </a:r>
            <a:r>
              <a:rPr lang="ru-RU" sz="1400" dirty="0"/>
              <a:t> </a:t>
            </a:r>
            <a:r>
              <a:rPr lang="ru-RU" sz="1400" dirty="0" err="1"/>
              <a:t>ділових</a:t>
            </a:r>
            <a:r>
              <a:rPr lang="ru-RU" sz="1400" dirty="0"/>
              <a:t> </a:t>
            </a:r>
            <a:r>
              <a:rPr lang="ru-RU" sz="1400" dirty="0" err="1"/>
              <a:t>переговорів</a:t>
            </a:r>
            <a:r>
              <a:rPr lang="ru-RU" sz="1400" dirty="0"/>
              <a:t>, культурою </a:t>
            </a:r>
            <a:r>
              <a:rPr lang="ru-RU" sz="1400" dirty="0" err="1" smtClean="0"/>
              <a:t>організації</a:t>
            </a:r>
            <a:r>
              <a:rPr lang="ru-RU" sz="1400" dirty="0" smtClean="0"/>
              <a:t> </a:t>
            </a:r>
            <a:r>
              <a:rPr lang="ru-RU" sz="1400" dirty="0"/>
              <a:t>та </a:t>
            </a:r>
            <a:r>
              <a:rPr lang="ru-RU" sz="1400" dirty="0" err="1"/>
              <a:t>оформлення</a:t>
            </a:r>
            <a:r>
              <a:rPr lang="ru-RU" sz="1400" dirty="0"/>
              <a:t> </a:t>
            </a:r>
            <a:r>
              <a:rPr lang="ru-RU" sz="1400" dirty="0" err="1"/>
              <a:t>комерційних</a:t>
            </a:r>
            <a:r>
              <a:rPr lang="ru-RU" sz="1400" dirty="0"/>
              <a:t> </a:t>
            </a:r>
            <a:r>
              <a:rPr lang="ru-RU" sz="1400" dirty="0" err="1"/>
              <a:t>контрактів</a:t>
            </a:r>
            <a:r>
              <a:rPr lang="ru-RU" sz="1400" dirty="0"/>
              <a:t>, </a:t>
            </a:r>
            <a:r>
              <a:rPr lang="ru-RU" sz="1400" dirty="0" err="1"/>
              <a:t>особливостями</a:t>
            </a:r>
            <a:r>
              <a:rPr lang="ru-RU" sz="1400" dirty="0"/>
              <a:t> </a:t>
            </a:r>
            <a:r>
              <a:rPr lang="ru-RU" sz="1400" dirty="0" err="1"/>
              <a:t>ведення</a:t>
            </a:r>
            <a:r>
              <a:rPr lang="ru-RU" sz="1400" dirty="0"/>
              <a:t> </a:t>
            </a:r>
            <a:r>
              <a:rPr lang="ru-RU" sz="1400" dirty="0" err="1" smtClean="0"/>
              <a:t>ділових</a:t>
            </a:r>
            <a:r>
              <a:rPr lang="ru-RU" sz="1400" dirty="0" smtClean="0"/>
              <a:t> </a:t>
            </a:r>
            <a:r>
              <a:rPr lang="ru-RU" sz="1400" dirty="0" err="1"/>
              <a:t>переговорів</a:t>
            </a:r>
            <a:r>
              <a:rPr lang="ru-RU" sz="1400" dirty="0"/>
              <a:t> і </a:t>
            </a:r>
            <a:r>
              <a:rPr lang="ru-RU" sz="1400" dirty="0" err="1"/>
              <a:t>зарубіжними</a:t>
            </a:r>
            <a:r>
              <a:rPr lang="ru-RU" sz="1400" dirty="0"/>
              <a:t> партнерами, видами </a:t>
            </a:r>
            <a:r>
              <a:rPr lang="ru-RU" sz="1400" dirty="0" err="1"/>
              <a:t>конфліктів</a:t>
            </a:r>
            <a:r>
              <a:rPr lang="ru-RU" sz="1400" dirty="0"/>
              <a:t> та методами </a:t>
            </a:r>
            <a:r>
              <a:rPr lang="ru-RU" sz="1400" dirty="0" err="1"/>
              <a:t>їх</a:t>
            </a:r>
            <a:r>
              <a:rPr lang="ru-RU" sz="1400" dirty="0"/>
              <a:t> </a:t>
            </a:r>
            <a:r>
              <a:rPr lang="ru-RU" sz="1400" dirty="0" err="1"/>
              <a:t>вирішення</a:t>
            </a:r>
            <a:r>
              <a:rPr lang="ru-RU" sz="1400" dirty="0"/>
              <a:t>. </a:t>
            </a:r>
            <a:endParaRPr lang="ru-RU" sz="1400" dirty="0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109" r="7109"/>
          <a:stretch>
            <a:fillRect/>
          </a:stretch>
        </p:blipFill>
        <p:spPr>
          <a:xfrm>
            <a:off x="1060450" y="1422400"/>
            <a:ext cx="2146300" cy="366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94172"/>
      </p:ext>
    </p:extLst>
  </p:cSld>
  <p:clrMapOvr>
    <a:masterClrMapping/>
  </p:clrMapOvr>
  <p:transition spd="slow" advClick="0" advTm="3000">
    <p:push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58231" y="1423076"/>
            <a:ext cx="4681362" cy="1138451"/>
          </a:xfrm>
        </p:spPr>
        <p:txBody>
          <a:bodyPr>
            <a:noAutofit/>
          </a:bodyPr>
          <a:lstStyle/>
          <a:p>
            <a:r>
              <a:rPr lang="ru-RU" sz="1800" b="1" dirty="0" err="1"/>
              <a:t>Соціально-правові</a:t>
            </a:r>
            <a:r>
              <a:rPr lang="ru-RU" sz="1800" b="1" dirty="0"/>
              <a:t> </a:t>
            </a:r>
            <a:r>
              <a:rPr lang="ru-RU" sz="1800" b="1" dirty="0" err="1"/>
              <a:t>студії</a:t>
            </a:r>
            <a:r>
              <a:rPr lang="ru-RU" sz="1800" b="1" dirty="0"/>
              <a:t> : наук.-</a:t>
            </a:r>
            <a:r>
              <a:rPr lang="ru-RU" sz="1800" b="1" dirty="0" err="1"/>
              <a:t>аналітич</a:t>
            </a:r>
            <a:r>
              <a:rPr lang="ru-RU" sz="1800" b="1" dirty="0"/>
              <a:t>. журнал. </a:t>
            </a:r>
            <a:r>
              <a:rPr lang="ru-RU" sz="1800" b="1" dirty="0" err="1"/>
              <a:t>Вип</a:t>
            </a:r>
            <a:r>
              <a:rPr lang="ru-RU" sz="1800" b="1" dirty="0"/>
              <a:t>. 2(12), 2021 / </a:t>
            </a:r>
            <a:r>
              <a:rPr lang="ru-RU" sz="1800" b="1" dirty="0" err="1"/>
              <a:t>Львівський</a:t>
            </a:r>
            <a:r>
              <a:rPr lang="ru-RU" sz="1800" b="1" dirty="0"/>
              <a:t> </a:t>
            </a:r>
            <a:r>
              <a:rPr lang="ru-RU" sz="1800" b="1" dirty="0" err="1"/>
              <a:t>державний</a:t>
            </a:r>
            <a:r>
              <a:rPr lang="ru-RU" sz="1800" b="1" dirty="0"/>
              <a:t> </a:t>
            </a:r>
            <a:r>
              <a:rPr lang="ru-RU" sz="1800" b="1" dirty="0" err="1"/>
              <a:t>університет</a:t>
            </a:r>
            <a:r>
              <a:rPr lang="ru-RU" sz="1800" b="1" dirty="0"/>
              <a:t> </a:t>
            </a:r>
            <a:r>
              <a:rPr lang="ru-RU" sz="1800" b="1" dirty="0" err="1"/>
              <a:t>внутрішніх</a:t>
            </a:r>
            <a:r>
              <a:rPr lang="ru-RU" sz="1800" b="1" dirty="0"/>
              <a:t> </a:t>
            </a:r>
            <a:r>
              <a:rPr lang="ru-RU" sz="1800" b="1" dirty="0" smtClean="0"/>
              <a:t>справ. </a:t>
            </a:r>
            <a:r>
              <a:rPr lang="ru-RU" sz="1800" b="1" dirty="0"/>
              <a:t>- </a:t>
            </a:r>
            <a:r>
              <a:rPr lang="ru-RU" sz="1800" b="1" dirty="0" err="1"/>
              <a:t>Львів</a:t>
            </a:r>
            <a:r>
              <a:rPr lang="ru-RU" sz="1800" b="1" dirty="0"/>
              <a:t> : </a:t>
            </a:r>
            <a:r>
              <a:rPr lang="ru-RU" sz="1800" b="1" dirty="0" err="1"/>
              <a:t>ЛьвДУВС</a:t>
            </a:r>
            <a:r>
              <a:rPr lang="ru-RU" sz="1800" b="1" dirty="0"/>
              <a:t>, </a:t>
            </a:r>
            <a:r>
              <a:rPr lang="ru-RU" sz="1800" b="1" dirty="0" smtClean="0"/>
              <a:t>2021. </a:t>
            </a:r>
            <a:r>
              <a:rPr lang="ru-RU" sz="1800" b="1" dirty="0"/>
              <a:t>- 224 с. </a:t>
            </a:r>
            <a:endParaRPr lang="ru-RU" sz="1800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702392" y="3601565"/>
            <a:ext cx="4681362" cy="1371600"/>
          </a:xfrm>
        </p:spPr>
        <p:txBody>
          <a:bodyPr>
            <a:noAutofit/>
          </a:bodyPr>
          <a:lstStyle/>
          <a:p>
            <a:pPr indent="457200" algn="just"/>
            <a:r>
              <a:rPr lang="ru-RU" sz="1400" dirty="0"/>
              <a:t>У </a:t>
            </a:r>
            <a:r>
              <a:rPr lang="ru-RU" sz="1400" dirty="0" err="1"/>
              <a:t>публікаціях</a:t>
            </a:r>
            <a:r>
              <a:rPr lang="ru-RU" sz="1400" dirty="0"/>
              <a:t> </a:t>
            </a:r>
            <a:r>
              <a:rPr lang="ru-RU" sz="1400" dirty="0" err="1"/>
              <a:t>висловлено</a:t>
            </a:r>
            <a:r>
              <a:rPr lang="ru-RU" sz="1400" dirty="0"/>
              <a:t> </a:t>
            </a:r>
            <a:r>
              <a:rPr lang="ru-RU" sz="1400" dirty="0" err="1"/>
              <a:t>позицію</a:t>
            </a:r>
            <a:r>
              <a:rPr lang="ru-RU" sz="1400" dirty="0"/>
              <a:t> </a:t>
            </a:r>
            <a:r>
              <a:rPr lang="ru-RU" sz="1400" dirty="0" err="1"/>
              <a:t>авторів</a:t>
            </a:r>
            <a:r>
              <a:rPr lang="ru-RU" sz="1400" dirty="0"/>
              <a:t>, яку не </a:t>
            </a:r>
            <a:r>
              <a:rPr lang="ru-RU" sz="1400" dirty="0" err="1"/>
              <a:t>завжди</a:t>
            </a:r>
            <a:r>
              <a:rPr lang="ru-RU" sz="1400" dirty="0"/>
              <a:t> </a:t>
            </a:r>
            <a:r>
              <a:rPr lang="ru-RU" sz="1400" dirty="0" err="1"/>
              <a:t>поділяє</a:t>
            </a:r>
            <a:r>
              <a:rPr lang="ru-RU" sz="1400" dirty="0"/>
              <a:t> </a:t>
            </a:r>
            <a:r>
              <a:rPr lang="ru-RU" sz="1400" dirty="0" err="1"/>
              <a:t>редакційна</a:t>
            </a:r>
            <a:r>
              <a:rPr lang="ru-RU" sz="1400" dirty="0"/>
              <a:t> </a:t>
            </a:r>
            <a:r>
              <a:rPr lang="ru-RU" sz="1400" dirty="0" err="1"/>
              <a:t>колегія</a:t>
            </a:r>
            <a:r>
              <a:rPr lang="ru-RU" sz="1400" dirty="0"/>
              <a:t>. </a:t>
            </a:r>
            <a:r>
              <a:rPr lang="ru-RU" sz="1400" dirty="0" err="1"/>
              <a:t>Відповідальність</a:t>
            </a:r>
            <a:r>
              <a:rPr lang="ru-RU" sz="1400" dirty="0"/>
              <a:t> за </a:t>
            </a:r>
            <a:r>
              <a:rPr lang="ru-RU" sz="1400" dirty="0" err="1"/>
              <a:t>достовірність</a:t>
            </a:r>
            <a:r>
              <a:rPr lang="ru-RU" sz="1400" dirty="0"/>
              <a:t> </a:t>
            </a:r>
            <a:r>
              <a:rPr lang="ru-RU" sz="1400" dirty="0" err="1"/>
              <a:t>фактів</a:t>
            </a:r>
            <a:r>
              <a:rPr lang="ru-RU" sz="1400" dirty="0"/>
              <a:t>, </a:t>
            </a:r>
            <a:r>
              <a:rPr lang="ru-RU" sz="1400" dirty="0" err="1"/>
              <a:t>статистичних</a:t>
            </a:r>
            <a:r>
              <a:rPr lang="ru-RU" sz="1400" dirty="0"/>
              <a:t> </a:t>
            </a:r>
            <a:r>
              <a:rPr lang="ru-RU" sz="1400" dirty="0" err="1"/>
              <a:t>даних</a:t>
            </a:r>
            <a:r>
              <a:rPr lang="ru-RU" sz="1400" dirty="0"/>
              <a:t>, </a:t>
            </a:r>
            <a:r>
              <a:rPr lang="ru-RU" sz="1400" dirty="0" err="1"/>
              <a:t>точність</a:t>
            </a:r>
            <a:r>
              <a:rPr lang="ru-RU" sz="1400" dirty="0"/>
              <a:t> </a:t>
            </a:r>
            <a:r>
              <a:rPr lang="ru-RU" sz="1400" dirty="0" err="1"/>
              <a:t>викладеного</a:t>
            </a:r>
            <a:r>
              <a:rPr lang="ru-RU" sz="1400" dirty="0"/>
              <a:t> </a:t>
            </a:r>
            <a:r>
              <a:rPr lang="ru-RU" sz="1400" dirty="0" err="1"/>
              <a:t>матеріалу</a:t>
            </a:r>
            <a:r>
              <a:rPr lang="ru-RU" sz="1400" dirty="0"/>
              <a:t> </a:t>
            </a:r>
            <a:r>
              <a:rPr lang="ru-RU" sz="1400" dirty="0" err="1"/>
              <a:t>покладається</a:t>
            </a:r>
            <a:r>
              <a:rPr lang="ru-RU" sz="1400" dirty="0"/>
              <a:t> на </a:t>
            </a:r>
            <a:r>
              <a:rPr lang="ru-RU" sz="1400" dirty="0" err="1"/>
              <a:t>авторів</a:t>
            </a:r>
            <a:r>
              <a:rPr lang="ru-RU" sz="1400" dirty="0"/>
              <a:t> і </a:t>
            </a:r>
            <a:r>
              <a:rPr lang="ru-RU" sz="1400" dirty="0" err="1"/>
              <a:t>рецензентів</a:t>
            </a:r>
            <a:r>
              <a:rPr lang="ru-RU" sz="1400" dirty="0"/>
              <a:t>.</a:t>
            </a:r>
          </a:p>
          <a:p>
            <a:pPr indent="457200" algn="just"/>
            <a:r>
              <a:rPr lang="ru-RU" sz="1400" dirty="0" err="1"/>
              <a:t>Під</a:t>
            </a:r>
            <a:r>
              <a:rPr lang="ru-RU" sz="1400" dirty="0"/>
              <a:t> час </a:t>
            </a:r>
            <a:r>
              <a:rPr lang="ru-RU" sz="1400" dirty="0" err="1"/>
              <a:t>передруку</a:t>
            </a:r>
            <a:r>
              <a:rPr lang="ru-RU" sz="1400" dirty="0"/>
              <a:t> </a:t>
            </a:r>
            <a:r>
              <a:rPr lang="ru-RU" sz="1400" dirty="0" err="1"/>
              <a:t>матеріалів</a:t>
            </a:r>
            <a:r>
              <a:rPr lang="ru-RU" sz="1400" dirty="0"/>
              <a:t> </a:t>
            </a:r>
            <a:r>
              <a:rPr lang="ru-RU" sz="1400" dirty="0" err="1"/>
              <a:t>посилання</a:t>
            </a:r>
            <a:r>
              <a:rPr lang="ru-RU" sz="1400" dirty="0"/>
              <a:t> на Журнал </a:t>
            </a:r>
            <a:r>
              <a:rPr lang="ru-RU" sz="1400" dirty="0" err="1"/>
              <a:t>обов’язкове</a:t>
            </a:r>
            <a:r>
              <a:rPr lang="ru-RU" sz="1400" dirty="0"/>
              <a:t>.</a:t>
            </a:r>
          </a:p>
          <a:p>
            <a:pPr indent="457200" algn="just"/>
            <a:endParaRPr lang="ru-RU" sz="140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0703" y="1423077"/>
            <a:ext cx="2145793" cy="3660987"/>
          </a:xfrm>
        </p:spPr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702" y="1423076"/>
            <a:ext cx="2145793" cy="366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1569"/>
      </p:ext>
    </p:extLst>
  </p:cSld>
  <p:clrMapOvr>
    <a:masterClrMapping/>
  </p:clrMapOvr>
  <p:transition spd="slow" advClick="0" advTm="3000">
    <p:push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99420" y="1721708"/>
            <a:ext cx="4681362" cy="1121975"/>
          </a:xfrm>
        </p:spPr>
        <p:txBody>
          <a:bodyPr>
            <a:noAutofit/>
          </a:bodyPr>
          <a:lstStyle/>
          <a:p>
            <a:r>
              <a:rPr lang="ru-RU" sz="1800" b="1" dirty="0"/>
              <a:t>Наука і </a:t>
            </a:r>
            <a:r>
              <a:rPr lang="ru-RU" sz="1800" b="1" dirty="0" err="1"/>
              <a:t>правоохорона</a:t>
            </a:r>
            <a:r>
              <a:rPr lang="ru-RU" sz="1800" b="1" dirty="0"/>
              <a:t> : наук. журнал. № 1 (51), 2021 / </a:t>
            </a:r>
            <a:r>
              <a:rPr lang="ru-RU" sz="1800" b="1" dirty="0" err="1"/>
              <a:t>Державний</a:t>
            </a:r>
            <a:r>
              <a:rPr lang="ru-RU" sz="1800" b="1" dirty="0"/>
              <a:t> </a:t>
            </a:r>
            <a:r>
              <a:rPr lang="ru-RU" sz="1800" b="1" dirty="0" err="1" smtClean="0"/>
              <a:t>науково-дослідний</a:t>
            </a:r>
            <a:r>
              <a:rPr lang="ru-RU" sz="1800" b="1" dirty="0" smtClean="0"/>
              <a:t> </a:t>
            </a:r>
            <a:r>
              <a:rPr lang="ru-RU" sz="1800" b="1" dirty="0" err="1"/>
              <a:t>інститут</a:t>
            </a:r>
            <a:r>
              <a:rPr lang="ru-RU" sz="1800" b="1" dirty="0"/>
              <a:t> МВС </a:t>
            </a:r>
            <a:r>
              <a:rPr lang="ru-RU" sz="1800" b="1" dirty="0" err="1" smtClean="0"/>
              <a:t>України</a:t>
            </a:r>
            <a:r>
              <a:rPr lang="ru-RU" sz="1800" b="1" dirty="0" smtClean="0"/>
              <a:t>. </a:t>
            </a:r>
            <a:r>
              <a:rPr lang="ru-RU" sz="1800" b="1" dirty="0"/>
              <a:t>- </a:t>
            </a:r>
            <a:r>
              <a:rPr lang="ru-RU" sz="1800" b="1" dirty="0" err="1"/>
              <a:t>Київ</a:t>
            </a:r>
            <a:r>
              <a:rPr lang="ru-RU" sz="1800" b="1" dirty="0"/>
              <a:t> : ДНДІ МВС </a:t>
            </a:r>
            <a:r>
              <a:rPr lang="ru-RU" sz="1800" b="1" dirty="0" err="1"/>
              <a:t>України</a:t>
            </a:r>
            <a:r>
              <a:rPr lang="ru-RU" sz="1800" b="1" dirty="0"/>
              <a:t>, </a:t>
            </a:r>
            <a:r>
              <a:rPr lang="ru-RU" sz="1800" b="1" dirty="0" smtClean="0"/>
              <a:t>2021. </a:t>
            </a:r>
            <a:r>
              <a:rPr lang="ru-RU" sz="1800" b="1" dirty="0"/>
              <a:t>- 300 с. </a:t>
            </a:r>
            <a:endParaRPr lang="ru-RU" sz="1800" b="1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0703" y="1423077"/>
            <a:ext cx="2145793" cy="3660987"/>
          </a:xfrm>
        </p:spPr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703" y="1423076"/>
            <a:ext cx="2145793" cy="366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73537"/>
      </p:ext>
    </p:extLst>
  </p:cSld>
  <p:clrMapOvr>
    <a:masterClrMapping/>
  </p:clrMapOvr>
  <p:transition spd="slow" advClick="0" advTm="3000">
    <p:push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640609" y="1423078"/>
            <a:ext cx="4681362" cy="1634790"/>
          </a:xfrm>
        </p:spPr>
        <p:txBody>
          <a:bodyPr>
            <a:noAutofit/>
          </a:bodyPr>
          <a:lstStyle/>
          <a:p>
            <a:r>
              <a:rPr lang="ru-RU" sz="1800" b="1" dirty="0" err="1"/>
              <a:t>Криміналістичний</a:t>
            </a:r>
            <a:r>
              <a:rPr lang="ru-RU" sz="1800" b="1" dirty="0"/>
              <a:t> </a:t>
            </a:r>
            <a:r>
              <a:rPr lang="ru-RU" sz="1800" b="1" dirty="0" err="1"/>
              <a:t>вісник</a:t>
            </a:r>
            <a:r>
              <a:rPr lang="ru-RU" sz="1800" b="1" dirty="0"/>
              <a:t> : наук.-</a:t>
            </a:r>
            <a:r>
              <a:rPr lang="ru-RU" sz="1800" b="1" dirty="0" err="1"/>
              <a:t>практ</a:t>
            </a:r>
            <a:r>
              <a:rPr lang="ru-RU" sz="1800" b="1" dirty="0"/>
              <a:t>. </a:t>
            </a:r>
            <a:r>
              <a:rPr lang="ru-RU" sz="1800" b="1" dirty="0" err="1"/>
              <a:t>зб</a:t>
            </a:r>
            <a:r>
              <a:rPr lang="ru-RU" sz="1800" b="1" dirty="0"/>
              <a:t>. № 1 (35), 2021 / </a:t>
            </a:r>
            <a:r>
              <a:rPr lang="ru-RU" sz="1800" b="1" dirty="0" err="1"/>
              <a:t>Державний</a:t>
            </a:r>
            <a:r>
              <a:rPr lang="ru-RU" sz="1800" b="1" dirty="0"/>
              <a:t> </a:t>
            </a:r>
            <a:r>
              <a:rPr lang="ru-RU" sz="1800" b="1" dirty="0" err="1" smtClean="0"/>
              <a:t>науково-дослідний</a:t>
            </a:r>
            <a:r>
              <a:rPr lang="ru-RU" sz="1800" b="1" dirty="0" smtClean="0"/>
              <a:t> </a:t>
            </a:r>
            <a:r>
              <a:rPr lang="ru-RU" sz="1800" b="1" dirty="0" err="1"/>
              <a:t>експертно-криміналістичний</a:t>
            </a:r>
            <a:r>
              <a:rPr lang="ru-RU" sz="1800" b="1" dirty="0"/>
              <a:t> центр МВС </a:t>
            </a:r>
            <a:r>
              <a:rPr lang="ru-RU" sz="1800" b="1" dirty="0" err="1"/>
              <a:t>України</a:t>
            </a:r>
            <a:r>
              <a:rPr lang="ru-RU" sz="1800" b="1" dirty="0"/>
              <a:t>, </a:t>
            </a:r>
            <a:r>
              <a:rPr lang="ru-RU" sz="1800" b="1" dirty="0" err="1"/>
              <a:t>Національна</a:t>
            </a:r>
            <a:r>
              <a:rPr lang="ru-RU" sz="1800" b="1" dirty="0"/>
              <a:t> </a:t>
            </a:r>
            <a:r>
              <a:rPr lang="ru-RU" sz="1800" b="1" dirty="0" err="1" smtClean="0"/>
              <a:t>академія</a:t>
            </a:r>
            <a:r>
              <a:rPr lang="ru-RU" sz="1800" b="1" dirty="0" smtClean="0"/>
              <a:t> </a:t>
            </a:r>
            <a:r>
              <a:rPr lang="ru-RU" sz="1800" b="1" dirty="0" err="1"/>
              <a:t>внутрішніх</a:t>
            </a:r>
            <a:r>
              <a:rPr lang="ru-RU" sz="1800" b="1" dirty="0"/>
              <a:t> </a:t>
            </a:r>
            <a:r>
              <a:rPr lang="ru-RU" sz="1800" b="1" dirty="0" smtClean="0"/>
              <a:t>справ. </a:t>
            </a:r>
            <a:r>
              <a:rPr lang="ru-RU" sz="1800" b="1" dirty="0"/>
              <a:t>- </a:t>
            </a:r>
            <a:r>
              <a:rPr lang="ru-RU" sz="1800" b="1" dirty="0" err="1"/>
              <a:t>Київ</a:t>
            </a:r>
            <a:r>
              <a:rPr lang="ru-RU" sz="1800" b="1" dirty="0"/>
              <a:t> : ДНДЕКЦ МВС </a:t>
            </a:r>
            <a:r>
              <a:rPr lang="ru-RU" sz="1800" b="1" dirty="0" err="1"/>
              <a:t>України</a:t>
            </a:r>
            <a:r>
              <a:rPr lang="ru-RU" sz="1800" b="1" dirty="0"/>
              <a:t> </a:t>
            </a:r>
            <a:r>
              <a:rPr lang="ru-RU" sz="1800" b="1" dirty="0" smtClean="0"/>
              <a:t>; </a:t>
            </a:r>
            <a:r>
              <a:rPr lang="ru-RU" sz="1800" b="1" dirty="0"/>
              <a:t>НАВС, </a:t>
            </a:r>
            <a:r>
              <a:rPr lang="ru-RU" sz="1800" b="1" dirty="0" smtClean="0"/>
              <a:t>2021. </a:t>
            </a:r>
            <a:r>
              <a:rPr lang="ru-RU" sz="1800" b="1" dirty="0"/>
              <a:t>- 140 </a:t>
            </a:r>
            <a:r>
              <a:rPr lang="ru-RU" sz="1800" b="1" dirty="0" smtClean="0"/>
              <a:t>с. </a:t>
            </a:r>
            <a:endParaRPr lang="ru-RU" sz="1800" b="1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0703" y="1423077"/>
            <a:ext cx="2145793" cy="3660987"/>
          </a:xfrm>
        </p:spPr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703" y="1423077"/>
            <a:ext cx="2145793" cy="366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5869"/>
      </p:ext>
    </p:extLst>
  </p:cSld>
  <p:clrMapOvr>
    <a:masterClrMapping/>
  </p:clrMapOvr>
  <p:transition spd="slow" advClick="0" advTm="3000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702392" y="1491049"/>
            <a:ext cx="4540803" cy="1163164"/>
          </a:xfrm>
        </p:spPr>
        <p:txBody>
          <a:bodyPr>
            <a:noAutofit/>
          </a:bodyPr>
          <a:lstStyle/>
          <a:p>
            <a:r>
              <a:rPr lang="ru-RU" sz="1800" b="1" dirty="0"/>
              <a:t>Кордон М.В. </a:t>
            </a:r>
            <a:r>
              <a:rPr lang="ru-RU" sz="1800" b="1" dirty="0" err="1" smtClean="0"/>
              <a:t>Європейська</a:t>
            </a:r>
            <a:r>
              <a:rPr lang="ru-RU" sz="1800" b="1" dirty="0" smtClean="0"/>
              <a:t> </a:t>
            </a:r>
            <a:r>
              <a:rPr lang="ru-RU" sz="1800" b="1" dirty="0"/>
              <a:t>та </a:t>
            </a:r>
            <a:r>
              <a:rPr lang="ru-RU" sz="1800" b="1" dirty="0" err="1"/>
              <a:t>євроатлантична</a:t>
            </a:r>
            <a:r>
              <a:rPr lang="ru-RU" sz="1800" b="1" dirty="0"/>
              <a:t> </a:t>
            </a:r>
            <a:r>
              <a:rPr lang="ru-RU" sz="1800" b="1" dirty="0" err="1"/>
              <a:t>інтеграція</a:t>
            </a:r>
            <a:r>
              <a:rPr lang="ru-RU" sz="1800" b="1" dirty="0"/>
              <a:t> </a:t>
            </a:r>
            <a:r>
              <a:rPr lang="ru-RU" sz="1800" b="1" dirty="0" err="1"/>
              <a:t>України</a:t>
            </a:r>
            <a:r>
              <a:rPr lang="ru-RU" sz="1800" b="1" dirty="0"/>
              <a:t> : </a:t>
            </a:r>
            <a:r>
              <a:rPr lang="ru-RU" sz="1800" b="1" dirty="0" err="1"/>
              <a:t>навч</a:t>
            </a:r>
            <a:r>
              <a:rPr lang="ru-RU" sz="1800" b="1" dirty="0"/>
              <a:t>. </a:t>
            </a:r>
            <a:r>
              <a:rPr lang="ru-RU" sz="1800" b="1" dirty="0" err="1"/>
              <a:t>посіб</a:t>
            </a:r>
            <a:r>
              <a:rPr lang="ru-RU" sz="1800" b="1" dirty="0"/>
              <a:t>. / М. В. </a:t>
            </a:r>
            <a:r>
              <a:rPr lang="ru-RU" sz="1800" b="1" dirty="0" smtClean="0"/>
              <a:t>Кордон. </a:t>
            </a:r>
            <a:r>
              <a:rPr lang="ru-RU" sz="1800" b="1" dirty="0"/>
              <a:t>- </a:t>
            </a:r>
            <a:r>
              <a:rPr lang="ru-RU" sz="1800" b="1" dirty="0" err="1"/>
              <a:t>Київ</a:t>
            </a:r>
            <a:r>
              <a:rPr lang="ru-RU" sz="1800" b="1" dirty="0"/>
              <a:t> : Центр </a:t>
            </a:r>
            <a:r>
              <a:rPr lang="ru-RU" sz="1800" b="1" dirty="0" err="1"/>
              <a:t>учбової</a:t>
            </a:r>
            <a:r>
              <a:rPr lang="ru-RU" sz="1800" b="1" dirty="0"/>
              <a:t> </a:t>
            </a:r>
            <a:r>
              <a:rPr lang="ru-RU" sz="1800" b="1" dirty="0" err="1"/>
              <a:t>літератури</a:t>
            </a:r>
            <a:r>
              <a:rPr lang="ru-RU" sz="1800" b="1" dirty="0"/>
              <a:t>, </a:t>
            </a:r>
            <a:r>
              <a:rPr lang="ru-RU" sz="1800" b="1" dirty="0" smtClean="0"/>
              <a:t>2021. </a:t>
            </a:r>
            <a:r>
              <a:rPr lang="ru-RU" sz="1800" b="1" dirty="0"/>
              <a:t>- 172 с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335" r="4335"/>
          <a:stretch>
            <a:fillRect/>
          </a:stretch>
        </p:blipFill>
        <p:spPr>
          <a:xfrm>
            <a:off x="971551" y="1570435"/>
            <a:ext cx="2297906" cy="3581400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702392" y="3601565"/>
            <a:ext cx="4681362" cy="1371600"/>
          </a:xfrm>
        </p:spPr>
        <p:txBody>
          <a:bodyPr>
            <a:noAutofit/>
          </a:bodyPr>
          <a:lstStyle/>
          <a:p>
            <a:pPr indent="457200" algn="just"/>
            <a:r>
              <a:rPr lang="ru-RU" sz="1400" dirty="0"/>
              <a:t>У </a:t>
            </a:r>
            <a:r>
              <a:rPr lang="ru-RU" sz="1400" dirty="0" err="1"/>
              <a:t>навчальному</a:t>
            </a:r>
            <a:r>
              <a:rPr lang="ru-RU" sz="1400" dirty="0"/>
              <a:t> </a:t>
            </a:r>
            <a:r>
              <a:rPr lang="ru-RU" sz="1400" dirty="0" err="1"/>
              <a:t>посібнику</a:t>
            </a:r>
            <a:r>
              <a:rPr lang="ru-RU" sz="1400" dirty="0"/>
              <a:t> </a:t>
            </a:r>
            <a:r>
              <a:rPr lang="ru-RU" sz="1400" dirty="0" err="1"/>
              <a:t>висвітлюється</a:t>
            </a:r>
            <a:r>
              <a:rPr lang="ru-RU" sz="1400" dirty="0"/>
              <a:t> </a:t>
            </a:r>
            <a:r>
              <a:rPr lang="ru-RU" sz="1400" dirty="0" err="1"/>
              <a:t>історія</a:t>
            </a:r>
            <a:r>
              <a:rPr lang="ru-RU" sz="1400" dirty="0"/>
              <a:t> </a:t>
            </a:r>
            <a:r>
              <a:rPr lang="ru-RU" sz="1400" dirty="0" err="1"/>
              <a:t>створення</a:t>
            </a:r>
            <a:r>
              <a:rPr lang="ru-RU" sz="1400" dirty="0"/>
              <a:t> і </a:t>
            </a:r>
            <a:r>
              <a:rPr lang="ru-RU" sz="1400" dirty="0" err="1"/>
              <a:t>розвитку</a:t>
            </a:r>
            <a:r>
              <a:rPr lang="ru-RU" sz="1400" dirty="0"/>
              <a:t> таких </a:t>
            </a:r>
            <a:r>
              <a:rPr lang="ru-RU" sz="1400" dirty="0" err="1"/>
              <a:t>організацій</a:t>
            </a:r>
            <a:r>
              <a:rPr lang="ru-RU" sz="1400" dirty="0"/>
              <a:t>, як </a:t>
            </a:r>
            <a:r>
              <a:rPr lang="ru-RU" sz="1400" dirty="0" err="1"/>
              <a:t>Європейський</a:t>
            </a:r>
            <a:r>
              <a:rPr lang="ru-RU" sz="1400" dirty="0"/>
              <a:t> Союз і НАТО, </a:t>
            </a:r>
            <a:r>
              <a:rPr lang="ru-RU" sz="1400" dirty="0" err="1"/>
              <a:t>розглядається</a:t>
            </a:r>
            <a:r>
              <a:rPr lang="ru-RU" sz="1400" dirty="0"/>
              <a:t> </a:t>
            </a:r>
            <a:r>
              <a:rPr lang="ru-RU" sz="1400" dirty="0" err="1"/>
              <a:t>питання</a:t>
            </a:r>
            <a:r>
              <a:rPr lang="ru-RU" sz="1400" dirty="0"/>
              <a:t> </a:t>
            </a:r>
            <a:r>
              <a:rPr lang="ru-RU" sz="1400" dirty="0" err="1" smtClean="0"/>
              <a:t>співробітництва</a:t>
            </a:r>
            <a:r>
              <a:rPr lang="ru-RU" sz="1400" dirty="0" smtClean="0"/>
              <a:t> </a:t>
            </a:r>
            <a:r>
              <a:rPr lang="ru-RU" sz="1400" dirty="0"/>
              <a:t>з ними </a:t>
            </a:r>
            <a:r>
              <a:rPr lang="ru-RU" sz="1400" dirty="0" err="1"/>
              <a:t>України</a:t>
            </a:r>
            <a:r>
              <a:rPr lang="ru-RU" sz="1400" dirty="0"/>
              <a:t>, шляхи </a:t>
            </a:r>
            <a:r>
              <a:rPr lang="ru-RU" sz="1400" dirty="0" err="1"/>
              <a:t>її</a:t>
            </a:r>
            <a:r>
              <a:rPr lang="ru-RU" sz="1400" dirty="0"/>
              <a:t> </a:t>
            </a:r>
            <a:r>
              <a:rPr lang="ru-RU" sz="1400" dirty="0" err="1"/>
              <a:t>інтеграції</a:t>
            </a:r>
            <a:r>
              <a:rPr lang="ru-RU" sz="1400" dirty="0"/>
              <a:t> в </a:t>
            </a:r>
            <a:r>
              <a:rPr lang="ru-RU" sz="1400" dirty="0" err="1"/>
              <a:t>європейські</a:t>
            </a:r>
            <a:r>
              <a:rPr lang="ru-RU" sz="1400" dirty="0"/>
              <a:t> та </a:t>
            </a:r>
            <a:r>
              <a:rPr lang="ru-RU" sz="1400" dirty="0" err="1"/>
              <a:t>євроатлантичні</a:t>
            </a:r>
            <a:r>
              <a:rPr lang="ru-RU" sz="1400" dirty="0"/>
              <a:t> </a:t>
            </a:r>
            <a:r>
              <a:rPr lang="ru-RU" sz="1400" dirty="0" err="1"/>
              <a:t>структури</a:t>
            </a:r>
            <a:r>
              <a:rPr lang="ru-RU" sz="1400" dirty="0"/>
              <a:t>, </a:t>
            </a:r>
            <a:r>
              <a:rPr lang="ru-RU" sz="1400" dirty="0" err="1"/>
              <a:t>перспективи</a:t>
            </a:r>
            <a:r>
              <a:rPr lang="ru-RU" sz="1400" dirty="0"/>
              <a:t> </a:t>
            </a:r>
            <a:r>
              <a:rPr lang="ru-RU" sz="1400" dirty="0" err="1"/>
              <a:t>набуття</a:t>
            </a:r>
            <a:r>
              <a:rPr lang="ru-RU" sz="1400" dirty="0"/>
              <a:t> членства в </a:t>
            </a:r>
            <a:r>
              <a:rPr lang="ru-RU" sz="1400" dirty="0" err="1"/>
              <a:t>Європейському</a:t>
            </a:r>
            <a:r>
              <a:rPr lang="ru-RU" sz="1400" dirty="0"/>
              <a:t> </a:t>
            </a:r>
            <a:r>
              <a:rPr lang="ru-RU" sz="1400" dirty="0" err="1"/>
              <a:t>Союзі</a:t>
            </a:r>
            <a:r>
              <a:rPr lang="ru-RU" sz="1400" dirty="0"/>
              <a:t>, </a:t>
            </a:r>
            <a:r>
              <a:rPr lang="ru-RU" sz="1400" dirty="0" err="1"/>
              <a:t>світовій</a:t>
            </a:r>
            <a:r>
              <a:rPr lang="ru-RU" sz="1400" dirty="0"/>
              <a:t> </a:t>
            </a:r>
            <a:r>
              <a:rPr lang="ru-RU" sz="1400" dirty="0" err="1"/>
              <a:t>організації</a:t>
            </a:r>
            <a:r>
              <a:rPr lang="ru-RU" sz="1400" dirty="0"/>
              <a:t> </a:t>
            </a:r>
            <a:r>
              <a:rPr lang="ru-RU" sz="1400" dirty="0" err="1"/>
              <a:t>торгівлі</a:t>
            </a:r>
            <a:r>
              <a:rPr lang="ru-RU" sz="1400" dirty="0"/>
              <a:t> та НАТО.</a:t>
            </a:r>
          </a:p>
          <a:p>
            <a:pPr indent="457200" algn="just"/>
            <a:r>
              <a:rPr lang="ru-RU" sz="1400" dirty="0"/>
              <a:t>Для </a:t>
            </a:r>
            <a:r>
              <a:rPr lang="ru-RU" sz="1400" dirty="0" err="1"/>
              <a:t>студентів</a:t>
            </a:r>
            <a:r>
              <a:rPr lang="ru-RU" sz="1400" dirty="0"/>
              <a:t> </a:t>
            </a:r>
            <a:r>
              <a:rPr lang="ru-RU" sz="1400" dirty="0" err="1"/>
              <a:t>вищих</a:t>
            </a:r>
            <a:r>
              <a:rPr lang="ru-RU" sz="1400" dirty="0"/>
              <a:t> </a:t>
            </a:r>
            <a:r>
              <a:rPr lang="ru-RU" sz="1400" dirty="0" err="1"/>
              <a:t>навчальних</a:t>
            </a:r>
            <a:r>
              <a:rPr lang="ru-RU" sz="1400" dirty="0"/>
              <a:t> </a:t>
            </a:r>
            <a:r>
              <a:rPr lang="ru-RU" sz="1400" dirty="0" err="1"/>
              <a:t>закладів</a:t>
            </a:r>
            <a:r>
              <a:rPr lang="ru-RU" sz="1400" dirty="0" smtClean="0"/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099054981"/>
      </p:ext>
    </p:extLst>
  </p:cSld>
  <p:clrMapOvr>
    <a:masterClrMapping/>
  </p:clrMapOvr>
  <p:transition spd="slow" advClick="0" advTm="3000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641123" y="1423076"/>
            <a:ext cx="4557279" cy="1146689"/>
          </a:xfrm>
        </p:spPr>
        <p:txBody>
          <a:bodyPr>
            <a:noAutofit/>
          </a:bodyPr>
          <a:lstStyle/>
          <a:p>
            <a:r>
              <a:rPr lang="ru-RU" sz="1800" b="1" dirty="0" err="1"/>
              <a:t>Мальська</a:t>
            </a:r>
            <a:r>
              <a:rPr lang="ru-RU" sz="1800" b="1" dirty="0"/>
              <a:t> М.П. </a:t>
            </a:r>
            <a:r>
              <a:rPr lang="ru-RU" sz="1800" b="1" dirty="0" err="1" smtClean="0"/>
              <a:t>Основи</a:t>
            </a:r>
            <a:r>
              <a:rPr lang="ru-RU" sz="1800" b="1" dirty="0" smtClean="0"/>
              <a:t> </a:t>
            </a:r>
            <a:r>
              <a:rPr lang="ru-RU" sz="1800" b="1" dirty="0" err="1"/>
              <a:t>європейської</a:t>
            </a:r>
            <a:r>
              <a:rPr lang="ru-RU" sz="1800" b="1" dirty="0"/>
              <a:t> </a:t>
            </a:r>
            <a:r>
              <a:rPr lang="ru-RU" sz="1800" b="1" dirty="0" err="1"/>
              <a:t>інтеграції</a:t>
            </a:r>
            <a:r>
              <a:rPr lang="ru-RU" sz="1800" b="1" dirty="0"/>
              <a:t> : </a:t>
            </a:r>
            <a:r>
              <a:rPr lang="ru-RU" sz="1800" b="1" dirty="0" err="1"/>
              <a:t>підручник</a:t>
            </a:r>
            <a:r>
              <a:rPr lang="ru-RU" sz="1800" b="1" dirty="0"/>
              <a:t> / М. П. </a:t>
            </a:r>
            <a:r>
              <a:rPr lang="ru-RU" sz="1800" b="1" dirty="0" err="1"/>
              <a:t>Мальська</a:t>
            </a:r>
            <a:r>
              <a:rPr lang="ru-RU" sz="1800" b="1" dirty="0"/>
              <a:t>, Н. В. </a:t>
            </a:r>
            <a:r>
              <a:rPr lang="ru-RU" sz="1800" b="1" dirty="0" smtClean="0"/>
              <a:t>Антонюк. </a:t>
            </a:r>
            <a:r>
              <a:rPr lang="ru-RU" sz="1800" b="1" dirty="0"/>
              <a:t>- </a:t>
            </a:r>
            <a:r>
              <a:rPr lang="ru-RU" sz="1800" b="1" dirty="0" err="1"/>
              <a:t>Київ</a:t>
            </a:r>
            <a:r>
              <a:rPr lang="ru-RU" sz="1800" b="1" dirty="0"/>
              <a:t> : Центр </a:t>
            </a:r>
            <a:r>
              <a:rPr lang="ru-RU" sz="1800" b="1" dirty="0" err="1"/>
              <a:t>учбової</a:t>
            </a:r>
            <a:r>
              <a:rPr lang="ru-RU" sz="1800" b="1" dirty="0"/>
              <a:t> </a:t>
            </a:r>
            <a:r>
              <a:rPr lang="ru-RU" sz="1800" b="1" dirty="0" err="1"/>
              <a:t>літератури</a:t>
            </a:r>
            <a:r>
              <a:rPr lang="ru-RU" sz="1800" b="1" dirty="0"/>
              <a:t>, </a:t>
            </a:r>
            <a:r>
              <a:rPr lang="ru-RU" sz="1800" b="1" dirty="0" smtClean="0"/>
              <a:t>2021. </a:t>
            </a:r>
            <a:r>
              <a:rPr lang="ru-RU" sz="1800" b="1" dirty="0"/>
              <a:t>- 320 с. </a:t>
            </a:r>
            <a:endParaRPr lang="ru-RU" sz="1800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641123" y="3099057"/>
            <a:ext cx="4681362" cy="1371600"/>
          </a:xfrm>
        </p:spPr>
        <p:txBody>
          <a:bodyPr>
            <a:noAutofit/>
          </a:bodyPr>
          <a:lstStyle/>
          <a:p>
            <a:pPr indent="457200" algn="just"/>
            <a:r>
              <a:rPr lang="ru-RU" sz="1400" dirty="0"/>
              <a:t>У </a:t>
            </a:r>
            <a:r>
              <a:rPr lang="ru-RU" sz="1400" dirty="0" err="1"/>
              <a:t>підручнику</a:t>
            </a:r>
            <a:r>
              <a:rPr lang="ru-RU" sz="1400" dirty="0"/>
              <a:t> </a:t>
            </a:r>
            <a:r>
              <a:rPr lang="ru-RU" sz="1400" dirty="0" err="1"/>
              <a:t>висвітлюється</a:t>
            </a:r>
            <a:r>
              <a:rPr lang="ru-RU" sz="1400" dirty="0"/>
              <a:t> </a:t>
            </a:r>
            <a:r>
              <a:rPr lang="ru-RU" sz="1400" dirty="0" err="1"/>
              <a:t>еволюція</a:t>
            </a:r>
            <a:r>
              <a:rPr lang="ru-RU" sz="1400" dirty="0"/>
              <a:t> </a:t>
            </a:r>
            <a:r>
              <a:rPr lang="ru-RU" sz="1400" dirty="0" err="1"/>
              <a:t>інтеграційного</a:t>
            </a:r>
            <a:r>
              <a:rPr lang="ru-RU" sz="1400" dirty="0"/>
              <a:t> </a:t>
            </a:r>
            <a:r>
              <a:rPr lang="ru-RU" sz="1400" dirty="0" err="1"/>
              <a:t>процесу</a:t>
            </a:r>
            <a:r>
              <a:rPr lang="ru-RU" sz="1400" dirty="0"/>
              <a:t> в межах </a:t>
            </a:r>
            <a:r>
              <a:rPr lang="ru-RU" sz="1400" dirty="0" err="1" smtClean="0"/>
              <a:t>Європейського</a:t>
            </a:r>
            <a:r>
              <a:rPr lang="ru-RU" sz="1400" dirty="0" smtClean="0"/>
              <a:t> </a:t>
            </a:r>
            <a:r>
              <a:rPr lang="ru-RU" sz="1400" dirty="0"/>
              <a:t>Союзу. </a:t>
            </a:r>
            <a:r>
              <a:rPr lang="ru-RU" sz="1400" dirty="0" err="1"/>
              <a:t>Визначаються</a:t>
            </a:r>
            <a:r>
              <a:rPr lang="ru-RU" sz="1400" dirty="0"/>
              <a:t> </a:t>
            </a:r>
            <a:r>
              <a:rPr lang="ru-RU" sz="1400" dirty="0" err="1"/>
              <a:t>суть,організаційні</a:t>
            </a:r>
            <a:r>
              <a:rPr lang="ru-RU" sz="1400" dirty="0"/>
              <a:t> засади та </a:t>
            </a:r>
            <a:r>
              <a:rPr lang="ru-RU" sz="1400" dirty="0" err="1"/>
              <a:t>напрями</a:t>
            </a:r>
            <a:r>
              <a:rPr lang="ru-RU" sz="1400" dirty="0"/>
              <a:t> </a:t>
            </a:r>
            <a:r>
              <a:rPr lang="ru-RU" sz="1400" dirty="0" err="1" smtClean="0"/>
              <a:t>діяльності</a:t>
            </a:r>
            <a:r>
              <a:rPr lang="ru-RU" sz="1400" dirty="0" smtClean="0"/>
              <a:t> </a:t>
            </a:r>
            <a:r>
              <a:rPr lang="ru-RU" sz="1400" dirty="0" err="1"/>
              <a:t>Європейського</a:t>
            </a:r>
            <a:r>
              <a:rPr lang="ru-RU" sz="1400" dirty="0"/>
              <a:t> Союзу в </a:t>
            </a:r>
            <a:r>
              <a:rPr lang="ru-RU" sz="1400" dirty="0" err="1"/>
              <a:t>контексті</a:t>
            </a:r>
            <a:r>
              <a:rPr lang="ru-RU" sz="1400" dirty="0"/>
              <a:t> </a:t>
            </a:r>
            <a:r>
              <a:rPr lang="ru-RU" sz="1400" dirty="0" err="1"/>
              <a:t>інституційних</a:t>
            </a:r>
            <a:r>
              <a:rPr lang="ru-RU" sz="1400" dirty="0"/>
              <a:t> </a:t>
            </a:r>
            <a:r>
              <a:rPr lang="ru-RU" sz="1400" dirty="0" err="1"/>
              <a:t>змін</a:t>
            </a:r>
            <a:r>
              <a:rPr lang="ru-RU" sz="1400" dirty="0"/>
              <a:t> ,</a:t>
            </a:r>
            <a:r>
              <a:rPr lang="ru-RU" sz="1400" dirty="0" err="1"/>
              <a:t>внесених</a:t>
            </a:r>
            <a:r>
              <a:rPr lang="ru-RU" sz="1400" dirty="0"/>
              <a:t> </a:t>
            </a:r>
            <a:r>
              <a:rPr lang="ru-RU" sz="1400" dirty="0" err="1" smtClean="0"/>
              <a:t>Лісабонським</a:t>
            </a:r>
            <a:r>
              <a:rPr lang="ru-RU" sz="1400" dirty="0" smtClean="0"/>
              <a:t> </a:t>
            </a:r>
            <a:r>
              <a:rPr lang="ru-RU" sz="1400" dirty="0"/>
              <a:t>договором.</a:t>
            </a:r>
          </a:p>
          <a:p>
            <a:pPr indent="457200" algn="just"/>
            <a:r>
              <a:rPr lang="ru-RU" sz="1400" dirty="0" err="1"/>
              <a:t>Підручник</a:t>
            </a:r>
            <a:r>
              <a:rPr lang="ru-RU" sz="1400" dirty="0"/>
              <a:t> </a:t>
            </a:r>
            <a:r>
              <a:rPr lang="ru-RU" sz="1400" dirty="0" err="1"/>
              <a:t>розрахований</a:t>
            </a:r>
            <a:r>
              <a:rPr lang="ru-RU" sz="1400" dirty="0"/>
              <a:t> на </a:t>
            </a:r>
            <a:r>
              <a:rPr lang="ru-RU" sz="1400" dirty="0" err="1"/>
              <a:t>студентів</a:t>
            </a:r>
            <a:r>
              <a:rPr lang="ru-RU" sz="1400" dirty="0"/>
              <a:t> </a:t>
            </a:r>
            <a:r>
              <a:rPr lang="ru-RU" sz="1400" dirty="0" err="1"/>
              <a:t>міжнародників</a:t>
            </a:r>
            <a:r>
              <a:rPr lang="ru-RU" sz="1400" dirty="0"/>
              <a:t>, </a:t>
            </a:r>
            <a:r>
              <a:rPr lang="ru-RU" sz="1400" dirty="0" err="1"/>
              <a:t>економістів</a:t>
            </a:r>
            <a:r>
              <a:rPr lang="ru-RU" sz="1400" dirty="0"/>
              <a:t>, </a:t>
            </a:r>
            <a:r>
              <a:rPr lang="ru-RU" sz="1400" dirty="0" err="1" smtClean="0"/>
              <a:t>географів</a:t>
            </a:r>
            <a:r>
              <a:rPr lang="ru-RU" sz="1400" dirty="0" smtClean="0"/>
              <a:t> </a:t>
            </a:r>
            <a:r>
              <a:rPr lang="ru-RU" sz="1400" dirty="0"/>
              <a:t>і </a:t>
            </a:r>
            <a:r>
              <a:rPr lang="ru-RU" sz="1400" dirty="0" err="1"/>
              <a:t>всіх</a:t>
            </a:r>
            <a:r>
              <a:rPr lang="ru-RU" sz="1400" dirty="0"/>
              <a:t>, </a:t>
            </a:r>
            <a:r>
              <a:rPr lang="ru-RU" sz="1400" dirty="0" err="1"/>
              <a:t>хто</a:t>
            </a:r>
            <a:r>
              <a:rPr lang="ru-RU" sz="1400" dirty="0"/>
              <a:t> </a:t>
            </a:r>
            <a:r>
              <a:rPr lang="ru-RU" sz="1400" dirty="0" err="1"/>
              <a:t>цікавиться</a:t>
            </a:r>
            <a:r>
              <a:rPr lang="ru-RU" sz="1400" dirty="0"/>
              <a:t> проблемами </a:t>
            </a:r>
            <a:r>
              <a:rPr lang="ru-RU" sz="1400" dirty="0" err="1"/>
              <a:t>міжнародних</a:t>
            </a:r>
            <a:r>
              <a:rPr lang="ru-RU" sz="1400" dirty="0"/>
              <a:t> </a:t>
            </a:r>
            <a:r>
              <a:rPr lang="ru-RU" sz="1400" dirty="0" err="1"/>
              <a:t>відносин</a:t>
            </a:r>
            <a:r>
              <a:rPr lang="ru-RU" sz="1400" dirty="0"/>
              <a:t>, </a:t>
            </a:r>
            <a:r>
              <a:rPr lang="ru-RU" sz="1400" dirty="0" err="1"/>
              <a:t>світової</a:t>
            </a:r>
            <a:r>
              <a:rPr lang="ru-RU" sz="1400" dirty="0"/>
              <a:t> </a:t>
            </a:r>
            <a:r>
              <a:rPr lang="ru-RU" sz="1400" dirty="0" err="1"/>
              <a:t>політика</a:t>
            </a:r>
            <a:r>
              <a:rPr lang="ru-RU" sz="1400" dirty="0"/>
              <a:t> та </a:t>
            </a:r>
            <a:r>
              <a:rPr lang="ru-RU" sz="1400" dirty="0" err="1"/>
              <a:t>економіки</a:t>
            </a:r>
            <a:r>
              <a:rPr lang="ru-RU" sz="1400" dirty="0"/>
              <a:t> як основа для </a:t>
            </a:r>
            <a:r>
              <a:rPr lang="ru-RU" sz="1400" dirty="0" err="1"/>
              <a:t>подальших</a:t>
            </a:r>
            <a:r>
              <a:rPr lang="ru-RU" sz="1400" dirty="0"/>
              <a:t> </a:t>
            </a:r>
            <a:r>
              <a:rPr lang="ru-RU" sz="1400" dirty="0" err="1"/>
              <a:t>студій</a:t>
            </a:r>
            <a:r>
              <a:rPr lang="ru-RU" sz="1400" dirty="0"/>
              <a:t>.</a:t>
            </a:r>
          </a:p>
          <a:p>
            <a:pPr indent="457200" algn="just"/>
            <a:endParaRPr lang="ru-RU" sz="140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0703" y="1423077"/>
            <a:ext cx="2145793" cy="3660987"/>
          </a:xfrm>
        </p:spPr>
      </p:sp>
      <p:pic>
        <p:nvPicPr>
          <p:cNvPr id="7" name="Рисунок 6" descr="C:\Users\User\AppData\Local\Temp\FineReader12.00\media\image16.jpe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"/>
          <a:stretch/>
        </p:blipFill>
        <p:spPr bwMode="auto">
          <a:xfrm>
            <a:off x="1060704" y="1423076"/>
            <a:ext cx="2145792" cy="36609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08497797"/>
      </p:ext>
    </p:extLst>
  </p:cSld>
  <p:clrMapOvr>
    <a:masterClrMapping/>
  </p:clrMapOvr>
  <p:transition spd="slow" advClick="0" advTm="3000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616410" y="1570435"/>
            <a:ext cx="4417235" cy="1138451"/>
          </a:xfrm>
        </p:spPr>
        <p:txBody>
          <a:bodyPr>
            <a:noAutofit/>
          </a:bodyPr>
          <a:lstStyle/>
          <a:p>
            <a:r>
              <a:rPr lang="ru-RU" sz="1800" b="1" dirty="0" err="1"/>
              <a:t>Амеліна</a:t>
            </a:r>
            <a:r>
              <a:rPr lang="ru-RU" sz="1800" b="1" dirty="0"/>
              <a:t> І.В. </a:t>
            </a:r>
            <a:r>
              <a:rPr lang="ru-RU" sz="1800" b="1" dirty="0" err="1" smtClean="0"/>
              <a:t>Міжнародні</a:t>
            </a:r>
            <a:r>
              <a:rPr lang="ru-RU" sz="1800" b="1" dirty="0" smtClean="0"/>
              <a:t> </a:t>
            </a:r>
            <a:r>
              <a:rPr lang="ru-RU" sz="1800" b="1" dirty="0" err="1"/>
              <a:t>економічні</a:t>
            </a:r>
            <a:r>
              <a:rPr lang="ru-RU" sz="1800" b="1" dirty="0"/>
              <a:t> </a:t>
            </a:r>
            <a:r>
              <a:rPr lang="ru-RU" sz="1800" b="1" dirty="0" err="1"/>
              <a:t>відносини</a:t>
            </a:r>
            <a:r>
              <a:rPr lang="ru-RU" sz="1800" b="1" dirty="0"/>
              <a:t> : </a:t>
            </a:r>
            <a:r>
              <a:rPr lang="ru-RU" sz="1800" b="1" dirty="0" err="1"/>
              <a:t>навч</a:t>
            </a:r>
            <a:r>
              <a:rPr lang="ru-RU" sz="1800" b="1" dirty="0"/>
              <a:t>. </a:t>
            </a:r>
            <a:r>
              <a:rPr lang="ru-RU" sz="1800" b="1" dirty="0" err="1"/>
              <a:t>посіб</a:t>
            </a:r>
            <a:r>
              <a:rPr lang="ru-RU" sz="1800" b="1" dirty="0"/>
              <a:t>. / І. В. </a:t>
            </a:r>
            <a:r>
              <a:rPr lang="ru-RU" sz="1800" b="1" dirty="0" err="1"/>
              <a:t>Амеліна</a:t>
            </a:r>
            <a:r>
              <a:rPr lang="ru-RU" sz="1800" b="1" dirty="0"/>
              <a:t>, Т. Л. Попова, С. В. </a:t>
            </a:r>
            <a:r>
              <a:rPr lang="ru-RU" sz="1800" b="1" dirty="0" smtClean="0"/>
              <a:t>Владимиров. </a:t>
            </a:r>
            <a:r>
              <a:rPr lang="ru-RU" sz="1800" b="1" dirty="0"/>
              <a:t>- </a:t>
            </a:r>
            <a:r>
              <a:rPr lang="ru-RU" sz="1800" b="1" dirty="0" err="1"/>
              <a:t>Київ</a:t>
            </a:r>
            <a:r>
              <a:rPr lang="ru-RU" sz="1800" b="1" dirty="0"/>
              <a:t> : Центр </a:t>
            </a:r>
            <a:r>
              <a:rPr lang="ru-RU" sz="1800" b="1" dirty="0" err="1"/>
              <a:t>учбової</a:t>
            </a:r>
            <a:r>
              <a:rPr lang="ru-RU" sz="1800" b="1" dirty="0"/>
              <a:t> </a:t>
            </a:r>
            <a:r>
              <a:rPr lang="ru-RU" sz="1800" b="1" dirty="0" err="1"/>
              <a:t>літератури</a:t>
            </a:r>
            <a:r>
              <a:rPr lang="ru-RU" sz="1800" b="1" dirty="0"/>
              <a:t>, </a:t>
            </a:r>
            <a:r>
              <a:rPr lang="ru-RU" sz="1800" b="1" dirty="0" smtClean="0"/>
              <a:t>2021. </a:t>
            </a:r>
            <a:r>
              <a:rPr lang="ru-RU" sz="1800" b="1" dirty="0"/>
              <a:t>- 256 с. </a:t>
            </a:r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386" r="4386"/>
          <a:stretch>
            <a:fillRect/>
          </a:stretch>
        </p:blipFill>
        <p:spPr>
          <a:xfrm>
            <a:off x="971551" y="1570435"/>
            <a:ext cx="2297906" cy="3581400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616410" y="3519187"/>
            <a:ext cx="4681362" cy="1371600"/>
          </a:xfrm>
        </p:spPr>
        <p:txBody>
          <a:bodyPr>
            <a:noAutofit/>
          </a:bodyPr>
          <a:lstStyle/>
          <a:p>
            <a:pPr indent="457200" algn="just"/>
            <a:r>
              <a:rPr lang="ru-RU" sz="1400" dirty="0" err="1"/>
              <a:t>Навчальний</a:t>
            </a:r>
            <a:r>
              <a:rPr lang="ru-RU" sz="1400" dirty="0"/>
              <a:t> </a:t>
            </a:r>
            <a:r>
              <a:rPr lang="ru-RU" sz="1400" dirty="0" err="1"/>
              <a:t>посібник</a:t>
            </a:r>
            <a:r>
              <a:rPr lang="ru-RU" sz="1400" dirty="0"/>
              <a:t> </a:t>
            </a:r>
            <a:r>
              <a:rPr lang="ru-RU" sz="1400" dirty="0" err="1"/>
              <a:t>відповідає</a:t>
            </a:r>
            <a:r>
              <a:rPr lang="ru-RU" sz="1400" dirty="0"/>
              <a:t> </a:t>
            </a:r>
            <a:r>
              <a:rPr lang="ru-RU" sz="1400" dirty="0" err="1"/>
              <a:t>освітньо-професійній</a:t>
            </a:r>
            <a:r>
              <a:rPr lang="ru-RU" sz="1400" dirty="0"/>
              <a:t> </a:t>
            </a:r>
            <a:r>
              <a:rPr lang="ru-RU" sz="1400" dirty="0" err="1"/>
              <a:t>програмі</a:t>
            </a:r>
            <a:r>
              <a:rPr lang="ru-RU" sz="1400" dirty="0"/>
              <a:t> та курсом «</a:t>
            </a:r>
            <a:r>
              <a:rPr lang="ru-RU" sz="1400" dirty="0" err="1" smtClean="0"/>
              <a:t>Міжнародні</a:t>
            </a:r>
            <a:r>
              <a:rPr lang="ru-RU" sz="1400" dirty="0" smtClean="0"/>
              <a:t> </a:t>
            </a:r>
            <a:r>
              <a:rPr lang="ru-RU" sz="1400" dirty="0" err="1"/>
              <a:t>економічні</a:t>
            </a:r>
            <a:r>
              <a:rPr lang="ru-RU" sz="1400" dirty="0"/>
              <a:t> </a:t>
            </a:r>
            <a:r>
              <a:rPr lang="ru-RU" sz="1400" dirty="0" err="1"/>
              <a:t>відносини</a:t>
            </a:r>
            <a:r>
              <a:rPr lang="ru-RU" sz="1400" dirty="0"/>
              <a:t>», У </a:t>
            </a:r>
            <a:r>
              <a:rPr lang="ru-RU" sz="1400" dirty="0" err="1"/>
              <a:t>навчальному</a:t>
            </a:r>
            <a:r>
              <a:rPr lang="ru-RU" sz="1400" dirty="0"/>
              <a:t> </a:t>
            </a:r>
            <a:r>
              <a:rPr lang="ru-RU" sz="1400" dirty="0" err="1"/>
              <a:t>посібнику</a:t>
            </a:r>
            <a:r>
              <a:rPr lang="ru-RU" sz="1400" dirty="0"/>
              <a:t> </a:t>
            </a:r>
            <a:r>
              <a:rPr lang="ru-RU" sz="1400" dirty="0" err="1"/>
              <a:t>розглянуто</a:t>
            </a:r>
            <a:r>
              <a:rPr lang="ru-RU" sz="1400" dirty="0"/>
              <a:t> </a:t>
            </a:r>
            <a:r>
              <a:rPr lang="ru-RU" sz="1400" dirty="0" err="1"/>
              <a:t>передумови</a:t>
            </a:r>
            <a:r>
              <a:rPr lang="ru-RU" sz="1400" dirty="0"/>
              <a:t>, </a:t>
            </a:r>
            <a:r>
              <a:rPr lang="ru-RU" sz="1400" dirty="0" err="1"/>
              <a:t>зміст</a:t>
            </a:r>
            <a:r>
              <a:rPr lang="ru-RU" sz="1400" dirty="0"/>
              <a:t>, </a:t>
            </a:r>
            <a:r>
              <a:rPr lang="ru-RU" sz="1400" dirty="0" smtClean="0"/>
              <a:t>структуру</a:t>
            </a:r>
            <a:r>
              <a:rPr lang="ru-RU" sz="1400" dirty="0"/>
              <a:t>, </a:t>
            </a:r>
            <a:r>
              <a:rPr lang="ru-RU" sz="1400" dirty="0" err="1"/>
              <a:t>специфіку</a:t>
            </a:r>
            <a:r>
              <a:rPr lang="ru-RU" sz="1400" dirty="0"/>
              <a:t> і </a:t>
            </a:r>
            <a:r>
              <a:rPr lang="ru-RU" sz="1400" dirty="0" err="1"/>
              <a:t>тенденції</a:t>
            </a:r>
            <a:r>
              <a:rPr lang="ru-RU" sz="1400" dirty="0"/>
              <a:t> </a:t>
            </a:r>
            <a:r>
              <a:rPr lang="ru-RU" sz="1400" dirty="0" err="1"/>
              <a:t>розвитку</a:t>
            </a:r>
            <a:r>
              <a:rPr lang="ru-RU" sz="1400" dirty="0"/>
              <a:t> </a:t>
            </a:r>
            <a:r>
              <a:rPr lang="ru-RU" sz="1400" dirty="0" err="1"/>
              <a:t>міжнародних</a:t>
            </a:r>
            <a:r>
              <a:rPr lang="ru-RU" sz="1400" dirty="0"/>
              <a:t> </a:t>
            </a:r>
            <a:r>
              <a:rPr lang="ru-RU" sz="1400" dirty="0" err="1"/>
              <a:t>економічних</a:t>
            </a:r>
            <a:r>
              <a:rPr lang="ru-RU" sz="1400" dirty="0"/>
              <a:t> </a:t>
            </a:r>
            <a:r>
              <a:rPr lang="ru-RU" sz="1400" dirty="0" err="1"/>
              <a:t>відносин</a:t>
            </a:r>
            <a:r>
              <a:rPr lang="ru-RU" sz="1400" dirty="0"/>
              <a:t>. </a:t>
            </a:r>
            <a:endParaRPr lang="ru-RU" sz="1400" dirty="0" smtClean="0"/>
          </a:p>
          <a:p>
            <a:pPr indent="457200" algn="just"/>
            <a:r>
              <a:rPr lang="ru-RU" sz="1400" dirty="0" err="1" smtClean="0"/>
              <a:t>Пропонується</a:t>
            </a:r>
            <a:r>
              <a:rPr lang="ru-RU" sz="1400" dirty="0" smtClean="0"/>
              <a:t> </a:t>
            </a:r>
            <a:r>
              <a:rPr lang="ru-RU" sz="1400" dirty="0"/>
              <a:t>для </a:t>
            </a:r>
            <a:r>
              <a:rPr lang="ru-RU" sz="1400" dirty="0" err="1"/>
              <a:t>студентів</a:t>
            </a:r>
            <a:r>
              <a:rPr lang="ru-RU" sz="1400" dirty="0"/>
              <a:t> </a:t>
            </a:r>
            <a:r>
              <a:rPr lang="ru-RU" sz="1400" dirty="0" err="1"/>
              <a:t>вищих</a:t>
            </a:r>
            <a:r>
              <a:rPr lang="ru-RU" sz="1400" dirty="0"/>
              <a:t> </a:t>
            </a:r>
            <a:r>
              <a:rPr lang="ru-RU" sz="1400" dirty="0" err="1"/>
              <a:t>навчальних</a:t>
            </a:r>
            <a:r>
              <a:rPr lang="ru-RU" sz="1400" dirty="0"/>
              <a:t> </a:t>
            </a:r>
            <a:r>
              <a:rPr lang="ru-RU" sz="1400" dirty="0" err="1"/>
              <a:t>закладів</a:t>
            </a:r>
            <a:r>
              <a:rPr lang="ru-RU" sz="1400" dirty="0"/>
              <a:t>.</a:t>
            </a:r>
          </a:p>
          <a:p>
            <a:pPr indent="457200" algn="just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688331321"/>
      </p:ext>
    </p:extLst>
  </p:cSld>
  <p:clrMapOvr>
    <a:masterClrMapping/>
  </p:clrMapOvr>
  <p:transition spd="slow" advClick="0" advTm="3000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49993" y="1296000"/>
            <a:ext cx="4681362" cy="1028700"/>
          </a:xfrm>
        </p:spPr>
        <p:txBody>
          <a:bodyPr>
            <a:noAutofit/>
          </a:bodyPr>
          <a:lstStyle/>
          <a:p>
            <a:r>
              <a:rPr lang="ru-RU" sz="1800" b="1" dirty="0" err="1"/>
              <a:t>Міжнародні</a:t>
            </a:r>
            <a:r>
              <a:rPr lang="ru-RU" sz="1800" b="1" dirty="0"/>
              <a:t> </a:t>
            </a:r>
            <a:r>
              <a:rPr lang="ru-RU" sz="1800" b="1" dirty="0" err="1"/>
              <a:t>економічні</a:t>
            </a:r>
            <a:r>
              <a:rPr lang="ru-RU" sz="1800" b="1" dirty="0"/>
              <a:t> </a:t>
            </a:r>
            <a:r>
              <a:rPr lang="ru-RU" sz="1800" b="1" dirty="0" err="1"/>
              <a:t>відносини</a:t>
            </a:r>
            <a:r>
              <a:rPr lang="ru-RU" sz="1800" b="1" dirty="0"/>
              <a:t> : </a:t>
            </a:r>
            <a:r>
              <a:rPr lang="ru-RU" sz="1800" b="1" dirty="0" err="1"/>
              <a:t>навч</a:t>
            </a:r>
            <a:r>
              <a:rPr lang="ru-RU" sz="1800" b="1" dirty="0"/>
              <a:t>. </a:t>
            </a:r>
            <a:r>
              <a:rPr lang="ru-RU" sz="1800" b="1" dirty="0" err="1"/>
              <a:t>посіб</a:t>
            </a:r>
            <a:r>
              <a:rPr lang="ru-RU" sz="1800" b="1" dirty="0"/>
              <a:t>. </a:t>
            </a:r>
            <a:r>
              <a:rPr lang="ru-RU" sz="1800" b="1" dirty="0" smtClean="0"/>
              <a:t>/ред</a:t>
            </a:r>
            <a:r>
              <a:rPr lang="ru-RU" sz="1800" b="1" dirty="0"/>
              <a:t>. Ю. Г. </a:t>
            </a:r>
            <a:r>
              <a:rPr lang="ru-RU" sz="1800" b="1" dirty="0" smtClean="0"/>
              <a:t>Козак. </a:t>
            </a:r>
            <a:r>
              <a:rPr lang="ru-RU" sz="1800" b="1" dirty="0"/>
              <a:t>- </a:t>
            </a:r>
            <a:r>
              <a:rPr lang="ru-RU" sz="1800" b="1" dirty="0" err="1"/>
              <a:t>Київ</a:t>
            </a:r>
            <a:r>
              <a:rPr lang="ru-RU" sz="1800" b="1" dirty="0"/>
              <a:t> : Центр </a:t>
            </a:r>
            <a:r>
              <a:rPr lang="ru-RU" sz="1800" b="1" dirty="0" err="1"/>
              <a:t>учбової</a:t>
            </a:r>
            <a:r>
              <a:rPr lang="ru-RU" sz="1800" b="1" dirty="0"/>
              <a:t> </a:t>
            </a:r>
            <a:r>
              <a:rPr lang="ru-RU" sz="1800" b="1" dirty="0" err="1"/>
              <a:t>літератури</a:t>
            </a:r>
            <a:r>
              <a:rPr lang="ru-RU" sz="1800" b="1" dirty="0"/>
              <a:t>, </a:t>
            </a:r>
            <a:r>
              <a:rPr lang="ru-RU" sz="1800" b="1" dirty="0" smtClean="0"/>
              <a:t>2021. </a:t>
            </a:r>
            <a:r>
              <a:rPr lang="ru-RU" sz="1800" b="1" dirty="0"/>
              <a:t>- 400 с.</a:t>
            </a:r>
            <a:endParaRPr lang="ru-RU" sz="1800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702392" y="3601564"/>
            <a:ext cx="4681362" cy="1374089"/>
          </a:xfrm>
        </p:spPr>
        <p:txBody>
          <a:bodyPr>
            <a:noAutofit/>
          </a:bodyPr>
          <a:lstStyle/>
          <a:p>
            <a:pPr indent="457200" algn="just"/>
            <a:r>
              <a:rPr lang="ru-RU" sz="1400" dirty="0"/>
              <a:t>У </a:t>
            </a:r>
            <a:r>
              <a:rPr lang="ru-RU" sz="1400" dirty="0" err="1"/>
              <a:t>книзі</a:t>
            </a:r>
            <a:r>
              <a:rPr lang="ru-RU" sz="1400" dirty="0"/>
              <a:t> </a:t>
            </a:r>
            <a:r>
              <a:rPr lang="ru-RU" sz="1400" dirty="0" err="1"/>
              <a:t>міжнародні</a:t>
            </a:r>
            <a:r>
              <a:rPr lang="ru-RU" sz="1400" dirty="0"/>
              <a:t> </a:t>
            </a:r>
            <a:r>
              <a:rPr lang="ru-RU" sz="1400" dirty="0" err="1"/>
              <a:t>економічні</a:t>
            </a:r>
            <a:r>
              <a:rPr lang="ru-RU" sz="1400" dirty="0"/>
              <a:t> </a:t>
            </a:r>
            <a:r>
              <a:rPr lang="ru-RU" sz="1400" dirty="0" err="1"/>
              <a:t>відносини</a:t>
            </a:r>
            <a:r>
              <a:rPr lang="ru-RU" sz="1400" dirty="0"/>
              <a:t> </a:t>
            </a:r>
            <a:r>
              <a:rPr lang="ru-RU" sz="1400" dirty="0" err="1"/>
              <a:t>розглядаються</a:t>
            </a:r>
            <a:r>
              <a:rPr lang="ru-RU" sz="1400" dirty="0"/>
              <a:t> в </a:t>
            </a:r>
            <a:r>
              <a:rPr lang="ru-RU" sz="1400" dirty="0" err="1"/>
              <a:t>системі</a:t>
            </a:r>
            <a:r>
              <a:rPr lang="ru-RU" sz="1400" dirty="0"/>
              <a:t> </a:t>
            </a:r>
            <a:r>
              <a:rPr lang="ru-RU" sz="1400" dirty="0" err="1" smtClean="0"/>
              <a:t>сучасної</a:t>
            </a:r>
            <a:r>
              <a:rPr lang="ru-RU" sz="1400" dirty="0" smtClean="0"/>
              <a:t> </a:t>
            </a:r>
            <a:r>
              <a:rPr lang="ru-RU" sz="1400" dirty="0" err="1"/>
              <a:t>економічної</a:t>
            </a:r>
            <a:r>
              <a:rPr lang="ru-RU" sz="1400" dirty="0"/>
              <a:t> </a:t>
            </a:r>
            <a:r>
              <a:rPr lang="ru-RU" sz="1400" dirty="0" err="1"/>
              <a:t>теорії</a:t>
            </a:r>
            <a:r>
              <a:rPr lang="ru-RU" sz="1400" dirty="0"/>
              <a:t>. </a:t>
            </a:r>
            <a:r>
              <a:rPr lang="ru-RU" sz="1400" dirty="0" err="1"/>
              <a:t>Особливий</a:t>
            </a:r>
            <a:r>
              <a:rPr lang="ru-RU" sz="1400" dirty="0"/>
              <a:t> </a:t>
            </a:r>
            <a:r>
              <a:rPr lang="ru-RU" sz="1400" dirty="0" err="1"/>
              <a:t>наголос</a:t>
            </a:r>
            <a:r>
              <a:rPr lang="ru-RU" sz="1400" dirty="0"/>
              <a:t> </a:t>
            </a:r>
            <a:r>
              <a:rPr lang="ru-RU" sz="1400" dirty="0" err="1"/>
              <a:t>робиться</a:t>
            </a:r>
            <a:r>
              <a:rPr lang="ru-RU" sz="1400" dirty="0"/>
              <a:t> на </a:t>
            </a:r>
            <a:r>
              <a:rPr lang="ru-RU" sz="1400" dirty="0" err="1" smtClean="0"/>
              <a:t>мікроекономічний</a:t>
            </a:r>
            <a:r>
              <a:rPr lang="ru-RU" sz="1400" dirty="0" smtClean="0"/>
              <a:t> </a:t>
            </a:r>
            <a:r>
              <a:rPr lang="ru-RU" sz="1400" dirty="0"/>
              <a:t>та </a:t>
            </a:r>
            <a:r>
              <a:rPr lang="ru-RU" sz="1400" dirty="0" err="1"/>
              <a:t>макроекономічний</a:t>
            </a:r>
            <a:r>
              <a:rPr lang="ru-RU" sz="1400" dirty="0"/>
              <a:t> </a:t>
            </a:r>
            <a:r>
              <a:rPr lang="ru-RU" sz="1400" dirty="0" err="1"/>
              <a:t>механізми</a:t>
            </a:r>
            <a:r>
              <a:rPr lang="ru-RU" sz="1400" dirty="0"/>
              <a:t> </a:t>
            </a:r>
            <a:r>
              <a:rPr lang="ru-RU" sz="1400" dirty="0" err="1"/>
              <a:t>їх</a:t>
            </a:r>
            <a:r>
              <a:rPr lang="ru-RU" sz="1400" dirty="0"/>
              <a:t> </a:t>
            </a:r>
            <a:r>
              <a:rPr lang="ru-RU" sz="1400" dirty="0" err="1"/>
              <a:t>здійснення</a:t>
            </a:r>
            <a:r>
              <a:rPr lang="ru-RU" sz="1400" dirty="0"/>
              <a:t> в </a:t>
            </a:r>
            <a:r>
              <a:rPr lang="ru-RU" sz="1400" dirty="0" err="1"/>
              <a:t>умовах</a:t>
            </a:r>
            <a:r>
              <a:rPr lang="ru-RU" sz="1400" dirty="0"/>
              <a:t> </a:t>
            </a:r>
            <a:r>
              <a:rPr lang="ru-RU" sz="1400" dirty="0" err="1"/>
              <a:t>світової</a:t>
            </a:r>
            <a:r>
              <a:rPr lang="ru-RU" sz="1400" dirty="0"/>
              <a:t> </a:t>
            </a:r>
            <a:r>
              <a:rPr lang="ru-RU" sz="1400" dirty="0" err="1" smtClean="0"/>
              <a:t>інтеграції</a:t>
            </a:r>
            <a:r>
              <a:rPr lang="ru-RU" sz="1400" dirty="0" smtClean="0"/>
              <a:t> та </a:t>
            </a:r>
            <a:r>
              <a:rPr lang="ru-RU" sz="1400" dirty="0" err="1"/>
              <a:t>глобалізації</a:t>
            </a:r>
            <a:r>
              <a:rPr lang="ru-RU" sz="1400" dirty="0"/>
              <a:t>.</a:t>
            </a:r>
          </a:p>
          <a:p>
            <a:pPr indent="457200" algn="just"/>
            <a:r>
              <a:rPr lang="ru-RU" sz="1400" dirty="0"/>
              <a:t>Дня </a:t>
            </a:r>
            <a:r>
              <a:rPr lang="ru-RU" sz="1400" dirty="0" err="1"/>
              <a:t>викладачів</a:t>
            </a:r>
            <a:r>
              <a:rPr lang="ru-RU" sz="1400" dirty="0"/>
              <a:t>, </a:t>
            </a:r>
            <a:r>
              <a:rPr lang="ru-RU" sz="1400" dirty="0" err="1" smtClean="0"/>
              <a:t>студентів</a:t>
            </a:r>
            <a:r>
              <a:rPr lang="ru-RU" sz="1400" dirty="0" smtClean="0"/>
              <a:t> </a:t>
            </a:r>
            <a:r>
              <a:rPr lang="ru-RU" sz="1400" dirty="0" err="1"/>
              <a:t>економічних</a:t>
            </a:r>
            <a:r>
              <a:rPr lang="ru-RU" sz="1400" dirty="0"/>
              <a:t> </a:t>
            </a:r>
            <a:r>
              <a:rPr lang="ru-RU" sz="1400" dirty="0" err="1"/>
              <a:t>вузів</a:t>
            </a:r>
            <a:r>
              <a:rPr lang="ru-RU" sz="1400" dirty="0"/>
              <a:t> та </a:t>
            </a:r>
            <a:r>
              <a:rPr lang="ru-RU" sz="1400" dirty="0" err="1"/>
              <a:t>факультетів</a:t>
            </a:r>
            <a:r>
              <a:rPr lang="ru-RU" sz="1400" dirty="0"/>
              <a:t>, а </a:t>
            </a:r>
            <a:r>
              <a:rPr lang="ru-RU" sz="1400" dirty="0" err="1"/>
              <a:t>також</a:t>
            </a:r>
            <a:r>
              <a:rPr lang="ru-RU" sz="1400" dirty="0"/>
              <a:t> для </a:t>
            </a:r>
            <a:r>
              <a:rPr lang="ru-RU" sz="1400" dirty="0" err="1" smtClean="0"/>
              <a:t>фахівців-практиків</a:t>
            </a:r>
            <a:r>
              <a:rPr lang="ru-RU" sz="1400" dirty="0" smtClean="0"/>
              <a:t> </a:t>
            </a:r>
            <a:r>
              <a:rPr lang="ru-RU" sz="1400" dirty="0"/>
              <a:t>у </a:t>
            </a:r>
            <a:r>
              <a:rPr lang="ru-RU" sz="1400" dirty="0" err="1"/>
              <a:t>галузі</a:t>
            </a:r>
            <a:r>
              <a:rPr lang="ru-RU" sz="1400" dirty="0"/>
              <a:t> </a:t>
            </a:r>
            <a:r>
              <a:rPr lang="ru-RU" sz="1400" dirty="0" err="1"/>
              <a:t>міжнародних</a:t>
            </a:r>
            <a:r>
              <a:rPr lang="ru-RU" sz="1400" dirty="0"/>
              <a:t> </a:t>
            </a:r>
            <a:r>
              <a:rPr lang="ru-RU" sz="1400" dirty="0" err="1"/>
              <a:t>економічних</a:t>
            </a:r>
            <a:r>
              <a:rPr lang="ru-RU" sz="1400" dirty="0"/>
              <a:t> </a:t>
            </a:r>
            <a:r>
              <a:rPr lang="ru-RU" sz="1400" dirty="0" err="1"/>
              <a:t>відносин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0703" y="1423077"/>
            <a:ext cx="2145793" cy="3660987"/>
          </a:xfrm>
        </p:spPr>
      </p:sp>
      <p:pic>
        <p:nvPicPr>
          <p:cNvPr id="7" name="Рисунок 6" descr="C:\Users\User\AppData\Local\Temp\FineReader12.00\media\image19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00" y="1414162"/>
            <a:ext cx="2128796" cy="36699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0162016"/>
      </p:ext>
    </p:extLst>
  </p:cSld>
  <p:clrMapOvr>
    <a:masterClrMapping/>
  </p:clrMapOvr>
  <p:transition spd="slow" advClick="0" advTm="3000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624133" y="1394853"/>
            <a:ext cx="4681362" cy="1028700"/>
          </a:xfrm>
        </p:spPr>
        <p:txBody>
          <a:bodyPr>
            <a:noAutofit/>
          </a:bodyPr>
          <a:lstStyle/>
          <a:p>
            <a:r>
              <a:rPr lang="ru-RU" sz="1800" b="1" dirty="0" err="1"/>
              <a:t>Іванець</a:t>
            </a:r>
            <a:r>
              <a:rPr lang="ru-RU" sz="1800" b="1" dirty="0"/>
              <a:t> Т.М. </a:t>
            </a:r>
            <a:r>
              <a:rPr lang="ru-RU" sz="1800" b="1" dirty="0" err="1" smtClean="0"/>
              <a:t>Соціологія</a:t>
            </a:r>
            <a:r>
              <a:rPr lang="ru-RU" sz="1800" b="1" dirty="0" smtClean="0"/>
              <a:t>  </a:t>
            </a:r>
            <a:r>
              <a:rPr lang="ru-RU" sz="1800" b="1" dirty="0" err="1"/>
              <a:t>міжнародних</a:t>
            </a:r>
            <a:r>
              <a:rPr lang="ru-RU" sz="1800" b="1" dirty="0"/>
              <a:t> </a:t>
            </a:r>
            <a:r>
              <a:rPr lang="ru-RU" sz="1800" b="1" dirty="0" err="1"/>
              <a:t>відносин</a:t>
            </a:r>
            <a:r>
              <a:rPr lang="ru-RU" sz="1800" b="1" dirty="0"/>
              <a:t> : </a:t>
            </a:r>
            <a:r>
              <a:rPr lang="ru-RU" sz="1800" b="1" dirty="0" err="1"/>
              <a:t>навч</a:t>
            </a:r>
            <a:r>
              <a:rPr lang="ru-RU" sz="1800" b="1" dirty="0"/>
              <a:t>. </a:t>
            </a:r>
            <a:r>
              <a:rPr lang="ru-RU" sz="1800" b="1" dirty="0" err="1"/>
              <a:t>посіб</a:t>
            </a:r>
            <a:r>
              <a:rPr lang="ru-RU" sz="1800" b="1" dirty="0"/>
              <a:t>. / Т. М. </a:t>
            </a:r>
            <a:r>
              <a:rPr lang="ru-RU" sz="1800" b="1" dirty="0" err="1" smtClean="0"/>
              <a:t>Іванець</a:t>
            </a:r>
            <a:r>
              <a:rPr lang="ru-RU" sz="1800" b="1" dirty="0" smtClean="0"/>
              <a:t>. </a:t>
            </a:r>
            <a:r>
              <a:rPr lang="ru-RU" sz="1800" b="1" dirty="0"/>
              <a:t>- </a:t>
            </a:r>
            <a:r>
              <a:rPr lang="ru-RU" sz="1800" b="1" dirty="0" err="1"/>
              <a:t>Київ</a:t>
            </a:r>
            <a:r>
              <a:rPr lang="ru-RU" sz="1800" b="1" dirty="0"/>
              <a:t> : </a:t>
            </a:r>
            <a:r>
              <a:rPr lang="ru-RU" sz="1800" b="1" dirty="0" err="1"/>
              <a:t>Ліра</a:t>
            </a:r>
            <a:r>
              <a:rPr lang="ru-RU" sz="1800" b="1" dirty="0"/>
              <a:t>-К, </a:t>
            </a:r>
            <a:r>
              <a:rPr lang="ru-RU" sz="1800" b="1" dirty="0" smtClean="0"/>
              <a:t>2021. </a:t>
            </a:r>
            <a:r>
              <a:rPr lang="ru-RU" sz="1800" b="1" dirty="0"/>
              <a:t>- 232 с. </a:t>
            </a:r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556" r="5556"/>
          <a:stretch>
            <a:fillRect/>
          </a:stretch>
        </p:blipFill>
        <p:spPr>
          <a:xfrm>
            <a:off x="971551" y="1570435"/>
            <a:ext cx="2297906" cy="3581400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624133" y="3272051"/>
            <a:ext cx="4681362" cy="1371600"/>
          </a:xfrm>
        </p:spPr>
        <p:txBody>
          <a:bodyPr>
            <a:noAutofit/>
          </a:bodyPr>
          <a:lstStyle/>
          <a:p>
            <a:pPr indent="457200" algn="just"/>
            <a:r>
              <a:rPr lang="ru-RU" sz="1400" dirty="0"/>
              <a:t>У </a:t>
            </a:r>
            <a:r>
              <a:rPr lang="ru-RU" sz="1400" dirty="0" err="1"/>
              <a:t>навчальному</a:t>
            </a:r>
            <a:r>
              <a:rPr lang="ru-RU" sz="1400" dirty="0"/>
              <a:t> </a:t>
            </a:r>
            <a:r>
              <a:rPr lang="ru-RU" sz="1400" dirty="0" err="1"/>
              <a:t>посібнику</a:t>
            </a:r>
            <a:r>
              <a:rPr lang="ru-RU" sz="1400" dirty="0"/>
              <a:t> </a:t>
            </a:r>
            <a:r>
              <a:rPr lang="ru-RU" sz="1400" dirty="0" err="1"/>
              <a:t>розглянуто</a:t>
            </a:r>
            <a:r>
              <a:rPr lang="ru-RU" sz="1400" dirty="0"/>
              <a:t> </a:t>
            </a:r>
            <a:r>
              <a:rPr lang="ru-RU" sz="1400" dirty="0" err="1"/>
              <a:t>теоретичні</a:t>
            </a:r>
            <a:r>
              <a:rPr lang="ru-RU" sz="1400" dirty="0"/>
              <a:t> засади та </a:t>
            </a:r>
            <a:r>
              <a:rPr lang="ru-RU" sz="1400" dirty="0" err="1"/>
              <a:t>основні</a:t>
            </a:r>
            <a:r>
              <a:rPr lang="ru-RU" sz="1400" dirty="0"/>
              <a:t> </a:t>
            </a:r>
            <a:r>
              <a:rPr lang="ru-RU" sz="1400" dirty="0" err="1"/>
              <a:t>поняттєві</a:t>
            </a:r>
            <a:r>
              <a:rPr lang="ru-RU" sz="1400" dirty="0"/>
              <a:t> </a:t>
            </a:r>
            <a:r>
              <a:rPr lang="ru-RU" sz="1400" dirty="0" err="1"/>
              <a:t>категорії</a:t>
            </a:r>
            <a:r>
              <a:rPr lang="ru-RU" sz="1400" dirty="0"/>
              <a:t> </a:t>
            </a:r>
            <a:r>
              <a:rPr lang="ru-RU" sz="1400" dirty="0" err="1"/>
              <a:t>соціології</a:t>
            </a:r>
            <a:r>
              <a:rPr lang="ru-RU" sz="1400" dirty="0"/>
              <a:t> </a:t>
            </a:r>
            <a:r>
              <a:rPr lang="ru-RU" sz="1400" dirty="0" err="1"/>
              <a:t>міжнародних</a:t>
            </a:r>
            <a:r>
              <a:rPr lang="ru-RU" sz="1400" dirty="0"/>
              <a:t> </a:t>
            </a:r>
            <a:r>
              <a:rPr lang="ru-RU" sz="1400" dirty="0" err="1"/>
              <a:t>відносин</a:t>
            </a:r>
            <a:r>
              <a:rPr lang="ru-RU" sz="1400" dirty="0"/>
              <a:t>, </a:t>
            </a:r>
            <a:r>
              <a:rPr lang="ru-RU" sz="1400" dirty="0" err="1"/>
              <a:t>приділена</a:t>
            </a:r>
            <a:r>
              <a:rPr lang="ru-RU" sz="1400" dirty="0"/>
              <a:t> </a:t>
            </a:r>
            <a:r>
              <a:rPr lang="ru-RU" sz="1400" dirty="0" err="1"/>
              <a:t>увага</a:t>
            </a:r>
            <a:r>
              <a:rPr lang="ru-RU" sz="1400" dirty="0"/>
              <a:t> </a:t>
            </a:r>
            <a:r>
              <a:rPr lang="ru-RU" sz="1400" dirty="0" err="1"/>
              <a:t>особливостями</a:t>
            </a:r>
            <a:r>
              <a:rPr lang="ru-RU" sz="1400" dirty="0"/>
              <a:t> </a:t>
            </a:r>
            <a:r>
              <a:rPr lang="ru-RU" sz="1400" dirty="0" err="1"/>
              <a:t>її</a:t>
            </a:r>
            <a:r>
              <a:rPr lang="ru-RU" sz="1400" dirty="0"/>
              <a:t> </a:t>
            </a:r>
            <a:r>
              <a:rPr lang="ru-RU" sz="1400" dirty="0" err="1"/>
              <a:t>формування</a:t>
            </a:r>
            <a:r>
              <a:rPr lang="ru-RU" sz="1400" dirty="0"/>
              <a:t> та </a:t>
            </a:r>
            <a:r>
              <a:rPr lang="ru-RU" sz="1400" dirty="0" err="1"/>
              <a:t>становлення</a:t>
            </a:r>
            <a:r>
              <a:rPr lang="ru-RU" sz="1400" dirty="0"/>
              <a:t>. </a:t>
            </a:r>
            <a:endParaRPr lang="ru-RU" sz="1400" dirty="0" smtClean="0"/>
          </a:p>
          <a:p>
            <a:pPr indent="457200" algn="just"/>
            <a:r>
              <a:rPr lang="ru-RU" sz="1400" dirty="0" err="1" smtClean="0"/>
              <a:t>Посібник</a:t>
            </a:r>
            <a:r>
              <a:rPr lang="ru-RU" sz="1400" dirty="0" smtClean="0"/>
              <a:t> </a:t>
            </a:r>
            <a:r>
              <a:rPr lang="ru-RU" sz="1400" dirty="0" err="1"/>
              <a:t>розрахований</a:t>
            </a:r>
            <a:r>
              <a:rPr lang="ru-RU" sz="1400" dirty="0"/>
              <a:t> на </a:t>
            </a:r>
            <a:r>
              <a:rPr lang="ru-RU" sz="1400" dirty="0" err="1"/>
              <a:t>здобувачів</a:t>
            </a:r>
            <a:r>
              <a:rPr lang="ru-RU" sz="1400" dirty="0"/>
              <a:t> </a:t>
            </a:r>
            <a:r>
              <a:rPr lang="ru-RU" sz="1400" dirty="0" err="1"/>
              <a:t>вищої</a:t>
            </a:r>
            <a:r>
              <a:rPr lang="ru-RU" sz="1400" dirty="0"/>
              <a:t> </a:t>
            </a:r>
            <a:r>
              <a:rPr lang="ru-RU" sz="1400" dirty="0" err="1"/>
              <a:t>освіти</a:t>
            </a:r>
            <a:r>
              <a:rPr lang="ru-RU" sz="1400" dirty="0"/>
              <a:t> </a:t>
            </a:r>
            <a:r>
              <a:rPr lang="ru-RU" sz="1400" dirty="0" err="1"/>
              <a:t>спеціальностей</a:t>
            </a:r>
            <a:r>
              <a:rPr lang="ru-RU" sz="1400" dirty="0"/>
              <a:t> «</a:t>
            </a:r>
            <a:r>
              <a:rPr lang="ru-RU" sz="1400" dirty="0" err="1"/>
              <a:t>Соціологія</a:t>
            </a:r>
            <a:r>
              <a:rPr lang="ru-RU" sz="1400" dirty="0"/>
              <a:t>», «</a:t>
            </a:r>
            <a:r>
              <a:rPr lang="ru-RU" sz="1400" dirty="0" err="1"/>
              <a:t>Міжнародні</a:t>
            </a:r>
            <a:r>
              <a:rPr lang="ru-RU" sz="1400" dirty="0"/>
              <a:t> </a:t>
            </a:r>
            <a:r>
              <a:rPr lang="ru-RU" sz="1400" dirty="0" err="1"/>
              <a:t>відносини</a:t>
            </a:r>
            <a:r>
              <a:rPr lang="ru-RU" sz="1400" dirty="0"/>
              <a:t>, </a:t>
            </a:r>
            <a:r>
              <a:rPr lang="ru-RU" sz="1400" dirty="0" err="1"/>
              <a:t>суспільні</a:t>
            </a:r>
            <a:r>
              <a:rPr lang="ru-RU" sz="1400" dirty="0"/>
              <a:t> </a:t>
            </a:r>
            <a:r>
              <a:rPr lang="ru-RU" sz="1400" dirty="0" err="1"/>
              <a:t>комунікації</a:t>
            </a:r>
            <a:r>
              <a:rPr lang="ru-RU" sz="1400" dirty="0"/>
              <a:t> та </a:t>
            </a:r>
            <a:r>
              <a:rPr lang="ru-RU" sz="1400" dirty="0" err="1"/>
              <a:t>регіональні</a:t>
            </a:r>
            <a:r>
              <a:rPr lang="ru-RU" sz="1400" dirty="0"/>
              <a:t> </a:t>
            </a:r>
            <a:r>
              <a:rPr lang="ru-RU" sz="1400" dirty="0" err="1"/>
              <a:t>студії</a:t>
            </a:r>
            <a:r>
              <a:rPr lang="ru-RU" sz="1400" dirty="0"/>
              <a:t>», «</a:t>
            </a:r>
            <a:r>
              <a:rPr lang="ru-RU" sz="1400" dirty="0" err="1"/>
              <a:t>Міжнародні</a:t>
            </a:r>
            <a:r>
              <a:rPr lang="ru-RU" sz="1400" dirty="0"/>
              <a:t> </a:t>
            </a:r>
            <a:r>
              <a:rPr lang="ru-RU" sz="1400" dirty="0" err="1"/>
              <a:t>економічні</a:t>
            </a:r>
            <a:r>
              <a:rPr lang="ru-RU" sz="1400" dirty="0"/>
              <a:t> </a:t>
            </a:r>
            <a:r>
              <a:rPr lang="ru-RU" sz="1400" dirty="0" err="1"/>
              <a:t>відносини</a:t>
            </a:r>
            <a:r>
              <a:rPr lang="ru-RU" sz="1400" dirty="0"/>
              <a:t>», </a:t>
            </a:r>
            <a:r>
              <a:rPr lang="ru-RU" sz="1400" dirty="0" err="1"/>
              <a:t>які</a:t>
            </a:r>
            <a:r>
              <a:rPr lang="ru-RU" sz="1400" dirty="0"/>
              <a:t> </a:t>
            </a:r>
            <a:r>
              <a:rPr lang="ru-RU" sz="1400" dirty="0" err="1"/>
              <a:t>вивчають</a:t>
            </a:r>
            <a:r>
              <a:rPr lang="ru-RU" sz="1400" dirty="0"/>
              <a:t> </a:t>
            </a:r>
            <a:r>
              <a:rPr lang="ru-RU" sz="1400" dirty="0" err="1"/>
              <a:t>дисципліну</a:t>
            </a:r>
            <a:r>
              <a:rPr lang="ru-RU" sz="1400" dirty="0"/>
              <a:t> «</a:t>
            </a:r>
            <a:r>
              <a:rPr lang="ru-RU" sz="1400" dirty="0" err="1"/>
              <a:t>Соціологія</a:t>
            </a:r>
            <a:r>
              <a:rPr lang="ru-RU" sz="1400" dirty="0"/>
              <a:t> </a:t>
            </a:r>
            <a:r>
              <a:rPr lang="ru-RU" sz="1400" dirty="0" err="1"/>
              <a:t>міжнародних</a:t>
            </a:r>
            <a:r>
              <a:rPr lang="ru-RU" sz="1400" dirty="0"/>
              <a:t> </a:t>
            </a:r>
            <a:r>
              <a:rPr lang="ru-RU" sz="1400" dirty="0" err="1"/>
              <a:t>відносин</a:t>
            </a:r>
            <a:r>
              <a:rPr lang="ru-RU" sz="1400" dirty="0"/>
              <a:t>». </a:t>
            </a:r>
          </a:p>
        </p:txBody>
      </p:sp>
    </p:spTree>
    <p:extLst>
      <p:ext uri="{BB962C8B-B14F-4D97-AF65-F5344CB8AC3E}">
        <p14:creationId xmlns:p14="http://schemas.microsoft.com/office/powerpoint/2010/main" val="3549473614"/>
      </p:ext>
    </p:extLst>
  </p:cSld>
  <p:clrMapOvr>
    <a:masterClrMapping/>
  </p:clrMapOvr>
  <p:transition spd="slow" advClick="0" advTm="3000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640609" y="2029167"/>
            <a:ext cx="4681362" cy="1028700"/>
          </a:xfrm>
        </p:spPr>
        <p:txBody>
          <a:bodyPr>
            <a:noAutofit/>
          </a:bodyPr>
          <a:lstStyle/>
          <a:p>
            <a:r>
              <a:rPr lang="ru-RU" sz="1800" b="1" dirty="0" err="1"/>
              <a:t>Шергін</a:t>
            </a:r>
            <a:r>
              <a:rPr lang="ru-RU" sz="1800" b="1" dirty="0"/>
              <a:t> С.О. </a:t>
            </a:r>
            <a:r>
              <a:rPr lang="ru-RU" sz="1800" b="1" dirty="0" err="1" smtClean="0"/>
              <a:t>Політологія</a:t>
            </a:r>
            <a:r>
              <a:rPr lang="ru-RU" sz="1800" b="1" dirty="0" smtClean="0"/>
              <a:t> </a:t>
            </a:r>
            <a:r>
              <a:rPr lang="ru-RU" sz="1800" b="1" dirty="0" err="1"/>
              <a:t>міжнародних</a:t>
            </a:r>
            <a:r>
              <a:rPr lang="ru-RU" sz="1800" b="1" dirty="0"/>
              <a:t> </a:t>
            </a:r>
            <a:r>
              <a:rPr lang="ru-RU" sz="1800" b="1" dirty="0" err="1"/>
              <a:t>відносин</a:t>
            </a:r>
            <a:r>
              <a:rPr lang="ru-RU" sz="1800" b="1" dirty="0"/>
              <a:t> : </a:t>
            </a:r>
            <a:r>
              <a:rPr lang="ru-RU" sz="1800" b="1" dirty="0" err="1"/>
              <a:t>навч</a:t>
            </a:r>
            <a:r>
              <a:rPr lang="ru-RU" sz="1800" b="1" dirty="0"/>
              <a:t>. </a:t>
            </a:r>
            <a:r>
              <a:rPr lang="ru-RU" sz="1800" b="1" dirty="0" err="1"/>
              <a:t>посіб</a:t>
            </a:r>
            <a:r>
              <a:rPr lang="ru-RU" sz="1800" b="1" dirty="0"/>
              <a:t>. / С. О. </a:t>
            </a:r>
            <a:r>
              <a:rPr lang="ru-RU" sz="1800" b="1" dirty="0" err="1" smtClean="0"/>
              <a:t>Шергін</a:t>
            </a:r>
            <a:r>
              <a:rPr lang="ru-RU" sz="1800" b="1" dirty="0" smtClean="0"/>
              <a:t>. </a:t>
            </a:r>
            <a:r>
              <a:rPr lang="ru-RU" sz="1800" b="1" dirty="0"/>
              <a:t>- 2-е вид., </a:t>
            </a:r>
            <a:r>
              <a:rPr lang="ru-RU" sz="1800" b="1" dirty="0" err="1"/>
              <a:t>випр</a:t>
            </a:r>
            <a:r>
              <a:rPr lang="ru-RU" sz="1800" b="1" dirty="0"/>
              <a:t>. і доп. - </a:t>
            </a:r>
            <a:r>
              <a:rPr lang="ru-RU" sz="1800" b="1" dirty="0" err="1"/>
              <a:t>Київ</a:t>
            </a:r>
            <a:r>
              <a:rPr lang="ru-RU" sz="1800" b="1" dirty="0"/>
              <a:t> : Центр </a:t>
            </a:r>
            <a:r>
              <a:rPr lang="ru-RU" sz="1800" b="1" dirty="0" err="1"/>
              <a:t>учбової</a:t>
            </a:r>
            <a:r>
              <a:rPr lang="ru-RU" sz="1800" b="1" dirty="0"/>
              <a:t> </a:t>
            </a:r>
            <a:r>
              <a:rPr lang="ru-RU" sz="1800" b="1" dirty="0" err="1"/>
              <a:t>літератури</a:t>
            </a:r>
            <a:r>
              <a:rPr lang="ru-RU" sz="1800" b="1" dirty="0"/>
              <a:t>, </a:t>
            </a:r>
            <a:r>
              <a:rPr lang="ru-RU" sz="1800" b="1" dirty="0" smtClean="0"/>
              <a:t>2021. </a:t>
            </a:r>
            <a:r>
              <a:rPr lang="ru-RU" sz="1800" b="1" dirty="0"/>
              <a:t>- 256 с. </a:t>
            </a:r>
            <a:br>
              <a:rPr lang="ru-RU" sz="1800" b="1" dirty="0"/>
            </a:br>
            <a:endParaRPr lang="ru-RU" sz="1800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640609" y="3253581"/>
            <a:ext cx="4681362" cy="1371600"/>
          </a:xfrm>
        </p:spPr>
        <p:txBody>
          <a:bodyPr>
            <a:noAutofit/>
          </a:bodyPr>
          <a:lstStyle/>
          <a:p>
            <a:pPr indent="457200" algn="just"/>
            <a:r>
              <a:rPr lang="ru-RU" sz="1400" dirty="0"/>
              <a:t>У </a:t>
            </a:r>
            <a:r>
              <a:rPr lang="ru-RU" sz="1400" dirty="0" err="1"/>
              <a:t>навчальному</a:t>
            </a:r>
            <a:r>
              <a:rPr lang="ru-RU" sz="1400" dirty="0"/>
              <a:t> </a:t>
            </a:r>
            <a:r>
              <a:rPr lang="ru-RU" sz="1400" dirty="0" err="1"/>
              <a:t>посібнику</a:t>
            </a:r>
            <a:r>
              <a:rPr lang="ru-RU" sz="1400" dirty="0"/>
              <a:t> </a:t>
            </a:r>
            <a:r>
              <a:rPr lang="ru-RU" sz="1400" dirty="0" err="1"/>
              <a:t>розглянуто</a:t>
            </a:r>
            <a:r>
              <a:rPr lang="ru-RU" sz="1400" dirty="0"/>
              <a:t> </a:t>
            </a:r>
            <a:r>
              <a:rPr lang="ru-RU" sz="1400" dirty="0" err="1" smtClean="0"/>
              <a:t>парадигмально-концептуальні</a:t>
            </a:r>
            <a:r>
              <a:rPr lang="ru-RU" sz="1400" dirty="0" smtClean="0"/>
              <a:t> </a:t>
            </a:r>
            <a:r>
              <a:rPr lang="ru-RU" sz="1400" dirty="0"/>
              <a:t>та </a:t>
            </a:r>
            <a:r>
              <a:rPr lang="ru-RU" sz="1400" dirty="0" err="1"/>
              <a:t>праксеологічні</a:t>
            </a:r>
            <a:r>
              <a:rPr lang="ru-RU" sz="1400" dirty="0"/>
              <a:t> </a:t>
            </a:r>
            <a:r>
              <a:rPr lang="ru-RU" sz="1400" dirty="0" err="1"/>
              <a:t>аспекти</a:t>
            </a:r>
            <a:r>
              <a:rPr lang="ru-RU" sz="1400" dirty="0"/>
              <a:t> </a:t>
            </a:r>
            <a:r>
              <a:rPr lang="ru-RU" sz="1400" dirty="0" err="1"/>
              <a:t>міжнародних</a:t>
            </a:r>
            <a:r>
              <a:rPr lang="ru-RU" sz="1400" dirty="0"/>
              <a:t> </a:t>
            </a:r>
            <a:r>
              <a:rPr lang="ru-RU" sz="1400" dirty="0" err="1"/>
              <a:t>відносин</a:t>
            </a:r>
            <a:r>
              <a:rPr lang="ru-RU" sz="1400" dirty="0"/>
              <a:t> і </a:t>
            </a:r>
            <a:r>
              <a:rPr lang="ru-RU" sz="1400" dirty="0" err="1"/>
              <a:t>світової</a:t>
            </a:r>
            <a:r>
              <a:rPr lang="ru-RU" sz="1400" dirty="0"/>
              <a:t> </a:t>
            </a:r>
            <a:r>
              <a:rPr lang="ru-RU" sz="1400" dirty="0" err="1"/>
              <a:t>політики</a:t>
            </a:r>
            <a:r>
              <a:rPr lang="ru-RU" sz="1400" dirty="0"/>
              <a:t> в </a:t>
            </a:r>
            <a:r>
              <a:rPr lang="ru-RU" sz="1400" dirty="0" err="1"/>
              <a:t>контексті</a:t>
            </a:r>
            <a:r>
              <a:rPr lang="ru-RU" sz="1400" dirty="0"/>
              <a:t> </a:t>
            </a:r>
            <a:r>
              <a:rPr lang="ru-RU" sz="1400" dirty="0" err="1"/>
              <a:t>еволюційного</a:t>
            </a:r>
            <a:r>
              <a:rPr lang="ru-RU" sz="1400" dirty="0"/>
              <a:t> </a:t>
            </a:r>
            <a:r>
              <a:rPr lang="ru-RU" sz="1400" dirty="0" err="1"/>
              <a:t>розвитку</a:t>
            </a:r>
            <a:r>
              <a:rPr lang="ru-RU" sz="1400" dirty="0"/>
              <a:t> </a:t>
            </a:r>
            <a:r>
              <a:rPr lang="ru-RU" sz="1400" dirty="0" err="1"/>
              <a:t>вітчизняної</a:t>
            </a:r>
            <a:r>
              <a:rPr lang="ru-RU" sz="1400" dirty="0"/>
              <a:t> та </a:t>
            </a:r>
            <a:r>
              <a:rPr lang="ru-RU" sz="1400" dirty="0" err="1"/>
              <a:t>зарубіжної</a:t>
            </a:r>
            <a:r>
              <a:rPr lang="ru-RU" sz="1400" dirty="0"/>
              <a:t> </a:t>
            </a:r>
            <a:r>
              <a:rPr lang="ru-RU" sz="1400" dirty="0" err="1"/>
              <a:t>політології</a:t>
            </a:r>
            <a:r>
              <a:rPr lang="ru-RU" sz="1400" dirty="0"/>
              <a:t>. </a:t>
            </a:r>
            <a:r>
              <a:rPr lang="ru-RU" sz="1400" dirty="0" err="1" smtClean="0"/>
              <a:t>Досліджено</a:t>
            </a:r>
            <a:r>
              <a:rPr lang="ru-RU" sz="1400" dirty="0" smtClean="0"/>
              <a:t> </a:t>
            </a:r>
            <a:r>
              <a:rPr lang="ru-RU" sz="1400" dirty="0" err="1"/>
              <a:t>питання</a:t>
            </a:r>
            <a:r>
              <a:rPr lang="ru-RU" sz="1400" dirty="0"/>
              <a:t> </a:t>
            </a:r>
            <a:r>
              <a:rPr lang="ru-RU" sz="1400" dirty="0" err="1"/>
              <a:t>ролі</a:t>
            </a:r>
            <a:r>
              <a:rPr lang="ru-RU" sz="1400" dirty="0"/>
              <a:t> та </a:t>
            </a:r>
            <a:r>
              <a:rPr lang="ru-RU" sz="1400" dirty="0" err="1"/>
              <a:t>місця</a:t>
            </a:r>
            <a:r>
              <a:rPr lang="ru-RU" sz="1400" dirty="0"/>
              <a:t> </a:t>
            </a:r>
            <a:r>
              <a:rPr lang="ru-RU" sz="1400" dirty="0" err="1"/>
              <a:t>України</a:t>
            </a:r>
            <a:r>
              <a:rPr lang="ru-RU" sz="1400" dirty="0"/>
              <a:t> в </a:t>
            </a:r>
            <a:r>
              <a:rPr lang="ru-RU" sz="1400" dirty="0" err="1"/>
              <a:t>процесах</a:t>
            </a:r>
            <a:r>
              <a:rPr lang="ru-RU" sz="1400" dirty="0"/>
              <a:t> </a:t>
            </a:r>
            <a:r>
              <a:rPr lang="ru-RU" sz="1400" dirty="0" err="1"/>
              <a:t>глобальних</a:t>
            </a:r>
            <a:r>
              <a:rPr lang="ru-RU" sz="1400" dirty="0"/>
              <a:t> </a:t>
            </a:r>
            <a:r>
              <a:rPr lang="ru-RU" sz="1400" dirty="0" err="1"/>
              <a:t>трансформацій</a:t>
            </a:r>
            <a:r>
              <a:rPr lang="ru-RU" sz="1400" dirty="0"/>
              <a:t>.</a:t>
            </a:r>
          </a:p>
          <a:p>
            <a:pPr indent="457200" algn="just"/>
            <a:r>
              <a:rPr lang="ru-RU" sz="1400" dirty="0" err="1"/>
              <a:t>Видання</a:t>
            </a:r>
            <a:r>
              <a:rPr lang="ru-RU" sz="1400" dirty="0"/>
              <a:t> </a:t>
            </a:r>
            <a:r>
              <a:rPr lang="ru-RU" sz="1400" dirty="0" err="1"/>
              <a:t>призначено</a:t>
            </a:r>
            <a:r>
              <a:rPr lang="ru-RU" sz="1400" dirty="0"/>
              <a:t> студентам і </a:t>
            </a:r>
            <a:r>
              <a:rPr lang="ru-RU" sz="1400" dirty="0" err="1"/>
              <a:t>аспірантам</a:t>
            </a:r>
            <a:r>
              <a:rPr lang="ru-RU" sz="1400" dirty="0"/>
              <a:t>, </a:t>
            </a:r>
            <a:r>
              <a:rPr lang="ru-RU" sz="1400" dirty="0" smtClean="0"/>
              <a:t>а </a:t>
            </a:r>
            <a:r>
              <a:rPr lang="ru-RU" sz="1400" dirty="0" err="1" smtClean="0"/>
              <a:t>також</a:t>
            </a:r>
            <a:r>
              <a:rPr lang="ru-RU" sz="1400" dirty="0" smtClean="0"/>
              <a:t> </a:t>
            </a:r>
            <a:r>
              <a:rPr lang="ru-RU" sz="1400" dirty="0" err="1"/>
              <a:t>науковцям</a:t>
            </a:r>
            <a:r>
              <a:rPr lang="ru-RU" sz="1400" dirty="0"/>
              <a:t>, </a:t>
            </a:r>
            <a:r>
              <a:rPr lang="ru-RU" sz="1400" dirty="0" err="1"/>
              <a:t>фахівцям</a:t>
            </a:r>
            <a:r>
              <a:rPr lang="ru-RU" sz="1400" dirty="0"/>
              <a:t> у </a:t>
            </a:r>
            <a:r>
              <a:rPr lang="ru-RU" sz="1400" dirty="0" err="1"/>
              <a:t>галузі</a:t>
            </a:r>
            <a:r>
              <a:rPr lang="ru-RU" sz="1400" dirty="0"/>
              <a:t> </a:t>
            </a:r>
            <a:r>
              <a:rPr lang="ru-RU" sz="1400" dirty="0" err="1"/>
              <a:t>міжнародних</a:t>
            </a:r>
            <a:r>
              <a:rPr lang="ru-RU" sz="1400" dirty="0"/>
              <a:t> </a:t>
            </a:r>
            <a:r>
              <a:rPr lang="ru-RU" sz="1400" dirty="0" err="1"/>
              <a:t>відносин</a:t>
            </a:r>
            <a:r>
              <a:rPr lang="ru-RU" sz="1400" dirty="0"/>
              <a:t> і </a:t>
            </a:r>
            <a:r>
              <a:rPr lang="ru-RU" sz="1400" dirty="0" err="1"/>
              <a:t>зовнішньої</a:t>
            </a:r>
            <a:r>
              <a:rPr lang="ru-RU" sz="1400" dirty="0"/>
              <a:t> </a:t>
            </a:r>
            <a:r>
              <a:rPr lang="ru-RU" sz="1400" dirty="0" err="1"/>
              <a:t>політики</a:t>
            </a:r>
            <a:r>
              <a:rPr lang="ru-RU" sz="1400" dirty="0"/>
              <a:t> та </a:t>
            </a:r>
            <a:r>
              <a:rPr lang="ru-RU" sz="1400" dirty="0" err="1"/>
              <a:t>практикуючим</a:t>
            </a:r>
            <a:r>
              <a:rPr lang="ru-RU" sz="1400" dirty="0"/>
              <a:t> </a:t>
            </a:r>
            <a:r>
              <a:rPr lang="ru-RU" sz="1400" dirty="0" err="1"/>
              <a:t>аналітикам</a:t>
            </a:r>
            <a:r>
              <a:rPr lang="ru-RU" sz="1400" dirty="0"/>
              <a:t>.</a:t>
            </a:r>
          </a:p>
          <a:p>
            <a:pPr indent="457200" algn="just"/>
            <a:endParaRPr lang="ru-RU" sz="1400" dirty="0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8193" r="8193"/>
          <a:stretch>
            <a:fillRect/>
          </a:stretch>
        </p:blipFill>
        <p:spPr>
          <a:xfrm>
            <a:off x="1060450" y="1422400"/>
            <a:ext cx="2146300" cy="366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17093"/>
      </p:ext>
    </p:extLst>
  </p:cSld>
  <p:clrMapOvr>
    <a:masterClrMapping/>
  </p:clrMapOvr>
  <p:transition spd="slow" advClick="0" advTm="3000">
    <p:push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181</TotalTime>
  <Words>3274</Words>
  <Application>Microsoft Office PowerPoint</Application>
  <PresentationFormat>Экран (4:3)</PresentationFormat>
  <Paragraphs>107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1" baseType="lpstr">
      <vt:lpstr>Arial</vt:lpstr>
      <vt:lpstr>Garamond</vt:lpstr>
      <vt:lpstr>Натуральные материалы</vt:lpstr>
      <vt:lpstr>Презентация PowerPoint</vt:lpstr>
      <vt:lpstr>Загальна теорія держави і права : підручник / ред. О. В. Петришин. - Харків : Право, 2021. - 568 с.</vt:lpstr>
      <vt:lpstr>Ніколенко Л.М. Теорія держави та права : навч. посіб. / Л. М. Ніколенко, Н. В. Іванюта, А. І. Батечко. - Київ : ВД "Дакор", 2021. - 216 с.</vt:lpstr>
      <vt:lpstr>Кордон М.В. Європейська та євроатлантична інтеграція України : навч. посіб. / М. В. Кордон. - Київ : Центр учбової літератури, 2021. - 172 с.</vt:lpstr>
      <vt:lpstr>Мальська М.П. Основи європейської інтеграції : підручник / М. П. Мальська, Н. В. Антонюк. - Київ : Центр учбової літератури, 2021. - 320 с. </vt:lpstr>
      <vt:lpstr>Амеліна І.В. Міжнародні економічні відносини : навч. посіб. / І. В. Амеліна, Т. Л. Попова, С. В. Владимиров. - Київ : Центр учбової літератури, 2021. - 256 с. </vt:lpstr>
      <vt:lpstr>Міжнародні економічні відносини : навч. посіб. /ред. Ю. Г. Козак. - Київ : Центр учбової літератури, 2021. - 400 с.</vt:lpstr>
      <vt:lpstr>Іванець Т.М. Соціологія  міжнародних відносин : навч. посіб. / Т. М. Іванець. - Київ : Ліра-К, 2021. - 232 с. </vt:lpstr>
      <vt:lpstr>Шергін С.О. Політологія міжнародних відносин : навч. посіб. / С. О. Шергін. - 2-е вид., випр. і доп. - Київ : Центр учбової літератури, 2021. - 256 с.  </vt:lpstr>
      <vt:lpstr>Міщенко А.Б. Політологія : навч. посіб. / А. Б. Міщенко. - Київ : Видавництво Ліра-К, 2021. - 102 с.</vt:lpstr>
      <vt:lpstr>Кириченко В.М. Політичні системи світу: кредитно-модульний курс : навч. посіб. / В. М. Кириченко. - Київ : Центр учбової літератури, 2021. - 218 с. </vt:lpstr>
      <vt:lpstr>Країнознавство: теорія та практика : підручник / М. П. Мальська [та ін.]. - Київ : Центр учбової літератури, 2021. - 528 с.</vt:lpstr>
      <vt:lpstr>Запотічна Р.А. English for Specific Purposes: Economics in Use : навч. посіб. / Р. А. Запотічна. - Львів : ЛьвДУВС, 2021. - 88 с.</vt:lpstr>
      <vt:lpstr>Блага Н.В. Управління проєктами : навч. посіб. / Н. В. Блага. - Львів : ЛьвДУВС, 2021. - 152 с. </vt:lpstr>
      <vt:lpstr>Вербенський М.Г. Кримінальна ситуація в Україні: основні тенденції 2020 рік : монографія  /  М. Г.  Вербенський,           О. Г. Кулик, І. В. Наумова. - Вінниця : Твори, 2021. - 144 с. </vt:lpstr>
      <vt:lpstr>Винник А.О. Спеціальна конфіскація у кримінальному праві : монографія / А. О. Винник. - Львів : ЛьвДУВС, 2021. - 196 с. </vt:lpstr>
      <vt:lpstr>Гобела В.В. Управління зовнішньоекономічною діяльністю : навч. посіб. / В. В. Гобела. - Львів : ЛьвДУВС, 2021. - 244 с.</vt:lpstr>
      <vt:lpstr>Бюджетно-податкова безпека (у схемах і таблицях) : навч. посіб. /ред. Г. В. Миськів. - Львів : ЛьвДУВС, 2021. - 276 с. </vt:lpstr>
      <vt:lpstr>Посібник користувача інформаційно-телекомунікаційної системи "Інформаційний портал Національної поліції України" / О. С. Клінг [та ін.]. - Київ, 2021. - 41 с. : кол.іл.</vt:lpstr>
      <vt:lpstr>Інформаційний бюлетень з проблем діяльності підрозділів Національної поліції / голов. ред. О. М. Балинська. - Львів : ЛьвДУВС, 2021. - 156 с. </vt:lpstr>
      <vt:lpstr>Актуальні проблеми організації охорони громадського порядку : навч. посіб. / Ю. С. Назар [та ін.]. - Львів : ЛьвДУВС, 2021. - 204 с.</vt:lpstr>
      <vt:lpstr>Франчук В.В. Правопорушення, пов'язані з корупцією: адміністративно-правові засади протидії  : монографія / В. В. Франчук, Д. Д. Корецька-Шукєвіч. - Львів ; Варшава : ЛьвДУВС, 2021. - 183 с.</vt:lpstr>
      <vt:lpstr>Мінка Т.П. Спрощені провадження в адміністративному судочинстві України : монографія / Т. П. Мінка, Є. А. Палій. - Дніпро : ЛІРА, 2021. - 160 с.</vt:lpstr>
      <vt:lpstr>Альтернативні способи вирішення цивільних спорів за законодавством України : навч. посіб. / О. Б. Верба-Сидор [та ін.]. - Львів : ЛьвДУВС, 2021. - 416 с. </vt:lpstr>
      <vt:lpstr>Швидка Т.І. Господарське право в схемах і таблицях : навч. посіб. / Т. І. Швидка. - 4-е вид., перероб. і доп. - Харків : Право, 2021. - 152 с. </vt:lpstr>
      <vt:lpstr>Особиста безпека працівників правоохоронних органів, залучених до патрулювання : навч. посіб. / С. М. Банах [та ін.]. - Львів : ЛьвДУВС, 2021. - 272 с. </vt:lpstr>
      <vt:lpstr>Мовчан А.В. Міжнародне співробітництво у сфері протидії злочинам, пов'язаним із торгівлею людьми : навч. посіб. / А. В. Мовчан. - Львів : ЛьвДУВС, 2021. - 156 с. </vt:lpstr>
      <vt:lpstr>Здійснення досудового розслідування кримінальних правопорушень Національною поліцією України: актуальне законодавство, судова практика та інформаційні матеріали : інф. вид. /уклад.: М. С. Цуцкірідзе [та ін.]. - Київ : 7БЦ, 2021. - 682 с. </vt:lpstr>
      <vt:lpstr>Марченко О.М. Практикум з  менеджменту: навч. посіб. / О. М. Марченко. - Львів : ЛьвДУВС, 2021. - 224 с. </vt:lpstr>
      <vt:lpstr>Кримінологія : підручник / ред. Б. М. Головкін. - Харків : Право, 2021. - 384 с.</vt:lpstr>
      <vt:lpstr>Поклад В.І. Соціологічні та психологічні аспекти кримінології : монографія /      В. І. Поклад, О. С. Звонок. - Сєвєродонецьк : ЛДУВС ім. Е.О. Дідоренка, 2021. - 202 с.</vt:lpstr>
      <vt:lpstr>Федчак І.А. Основи кримінального аналізу : навч. посіб. / І. А. Федчак. - Львів : ЛьвДУВС, 2021. - 288 с. </vt:lpstr>
      <vt:lpstr>Хавронюк М.І. Кримінальні проступки : науково-практичний коментар Кримінального кодексу України / М. І. Хавронюк. - 3-є вид. - Київ : ВД "Дакор", 2021. - 266 с.</vt:lpstr>
      <vt:lpstr>Сеник С.В. Адміністративно-правове регулювання обігу інформації з обмеженим доступом в інформаційно-телекомунікаційних системах Національної поліції : монографія / С. В. Сеник. - Львів : ЛьвДУВС, 2021. - 212 с. </vt:lpstr>
      <vt:lpstr>Яхно Т.П. Конфліктологія та теорія переговорів : навч. посіб. / Т. П. Яхно, І. О. Куревіна. - Київ : Центр учбової літератури, 2021. - 168 с.</vt:lpstr>
      <vt:lpstr>Соціально-правові студії : наук.-аналітич. журнал. Вип. 2(12), 2021 / Львівський державний університет внутрішніх справ. - Львів : ЛьвДУВС, 2021. - 224 с. </vt:lpstr>
      <vt:lpstr>Наука і правоохорона : наук. журнал. № 1 (51), 2021 / Державний науково-дослідний інститут МВС України. - Київ : ДНДІ МВС України, 2021. - 300 с. </vt:lpstr>
      <vt:lpstr>Криміналістичний вісник : наук.-практ. зб. № 1 (35), 2021 / Державний науково-дослідний експертно-криміналістичний центр МВС України, Національна академія внутрішніх справ. - Київ : ДНДЕКЦ МВС України ; НАВС, 2021. - 140 с.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53</cp:revision>
  <dcterms:created xsi:type="dcterms:W3CDTF">2021-12-07T14:37:03Z</dcterms:created>
  <dcterms:modified xsi:type="dcterms:W3CDTF">2021-12-08T11:23:25Z</dcterms:modified>
</cp:coreProperties>
</file>