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57" r:id="rId5"/>
    <p:sldId id="279" r:id="rId6"/>
    <p:sldId id="281" r:id="rId7"/>
    <p:sldId id="280" r:id="rId8"/>
    <p:sldId id="282" r:id="rId9"/>
    <p:sldId id="283" r:id="rId10"/>
    <p:sldId id="284" r:id="rId11"/>
    <p:sldId id="285" r:id="rId12"/>
    <p:sldId id="286" r:id="rId13"/>
    <p:sldId id="287" r:id="rId14"/>
    <p:sldId id="288" r:id="rId15"/>
    <p:sldId id="289"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36" autoAdjust="0"/>
    <p:restoredTop sz="95596" autoAdjust="0"/>
  </p:normalViewPr>
  <p:slideViewPr>
    <p:cSldViewPr>
      <p:cViewPr>
        <p:scale>
          <a:sx n="100" d="100"/>
          <a:sy n="100" d="100"/>
        </p:scale>
        <p:origin x="-1860" y="-26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uk-UA"/>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uk-UA"/>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uk-UA" smtClean="0"/>
              <a:t>Click to edit Master text styles</a:t>
            </a:r>
          </a:p>
          <a:p>
            <a:pPr lvl="1"/>
            <a:r>
              <a:rPr lang="en-US" altLang="uk-UA" smtClean="0"/>
              <a:t>Second level</a:t>
            </a:r>
          </a:p>
          <a:p>
            <a:pPr lvl="2"/>
            <a:r>
              <a:rPr lang="en-US" altLang="uk-UA" smtClean="0"/>
              <a:t>Third level</a:t>
            </a:r>
          </a:p>
          <a:p>
            <a:pPr lvl="3"/>
            <a:r>
              <a:rPr lang="en-US" altLang="uk-UA" smtClean="0"/>
              <a:t>Fourth level</a:t>
            </a:r>
          </a:p>
          <a:p>
            <a:pPr lvl="4"/>
            <a:r>
              <a:rPr lang="en-US" altLang="uk-UA"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uk-UA"/>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4BE3F7-23F3-4069-9A05-BC398CA81DB9}" type="slidenum">
              <a:rPr lang="en-US" altLang="uk-UA"/>
              <a:pPr/>
              <a:t>‹#›</a:t>
            </a:fld>
            <a:endParaRPr lang="en-US" altLang="uk-UA"/>
          </a:p>
        </p:txBody>
      </p:sp>
    </p:spTree>
    <p:extLst>
      <p:ext uri="{BB962C8B-B14F-4D97-AF65-F5344CB8AC3E}">
        <p14:creationId xmlns:p14="http://schemas.microsoft.com/office/powerpoint/2010/main" val="39215252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253F3-15A6-4D26-AD97-B94E048DE7B2}" type="slidenum">
              <a:rPr lang="en-US" altLang="uk-UA"/>
              <a:pPr/>
              <a:t>1</a:t>
            </a:fld>
            <a:endParaRPr lang="en-US" altLang="uk-UA"/>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44122-A989-40C5-A28F-52BE760EB82C}" type="slidenum">
              <a:rPr lang="en-US" altLang="uk-UA"/>
              <a:pPr/>
              <a:t>2</a:t>
            </a:fld>
            <a:endParaRPr lang="en-US" altLang="uk-UA"/>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E8526-AA54-4F31-900E-7D534C814ADF}" type="slidenum">
              <a:rPr lang="en-US" altLang="uk-UA"/>
              <a:pPr/>
              <a:t>3</a:t>
            </a:fld>
            <a:endParaRPr lang="en-US" altLang="uk-U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181600"/>
            <a:ext cx="75438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defRPr sz="4000"/>
            </a:lvl1pPr>
          </a:lstStyle>
          <a:p>
            <a:pPr lvl="0"/>
            <a:r>
              <a:rPr lang="ru-RU" altLang="uk-UA" noProof="0" smtClean="0"/>
              <a:t>Образец заголовка</a:t>
            </a:r>
            <a:endParaRPr lang="en-US" altLang="uk-UA" noProof="0" smtClean="0"/>
          </a:p>
        </p:txBody>
      </p:sp>
      <p:sp>
        <p:nvSpPr>
          <p:cNvPr id="3075" name="Rectangle 3"/>
          <p:cNvSpPr>
            <a:spLocks noGrp="1" noChangeArrowheads="1"/>
          </p:cNvSpPr>
          <p:nvPr>
            <p:ph type="subTitle" idx="1"/>
          </p:nvPr>
        </p:nvSpPr>
        <p:spPr>
          <a:xfrm>
            <a:off x="609600" y="5791200"/>
            <a:ext cx="75438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buFontTx/>
              <a:buNone/>
              <a:defRPr sz="2800"/>
            </a:lvl1pPr>
          </a:lstStyle>
          <a:p>
            <a:pPr lvl="0"/>
            <a:r>
              <a:rPr lang="ru-RU" altLang="uk-UA" noProof="0" smtClean="0"/>
              <a:t>Образец подзаголовка</a:t>
            </a:r>
            <a:endParaRPr lang="en-US" altLang="uk-UA"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284250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43650" y="381000"/>
            <a:ext cx="1962150" cy="60198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381000"/>
            <a:ext cx="5734050"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4777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1/18/2021</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kumimoji="0" lang="en-US"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1/18/2021</a:t>
            </a:fld>
            <a:endParaRPr lang="en-US"/>
          </a:p>
        </p:txBody>
      </p:sp>
      <p:sp>
        <p:nvSpPr>
          <p:cNvPr id="27" name="Номер слайда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Нижний колонтитул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1/18/2021</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kumimoji="0" lang="en-US" dirty="0"/>
          </a:p>
        </p:txBody>
      </p:sp>
      <p:sp>
        <p:nvSpPr>
          <p:cNvPr id="5" name="Номер слайда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64217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8" name="Slide Number Placeholder 7"/>
          <p:cNvSpPr>
            <a:spLocks noGrp="1"/>
          </p:cNvSpPr>
          <p:nvPr>
            <p:ph type="sldNum" sz="quarter" idx="11"/>
          </p:nvPr>
        </p:nvSpPr>
        <p:spPr/>
        <p:txBody>
          <a:bodyPr/>
          <a:lstStyle/>
          <a:p>
            <a:fld id="{96652B35-718D-4E28-AFEB-B694A3B357E8}"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1/18/2021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57719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6652B35-718D-4E28-AFEB-B694A3B357E8}" type="slidenum">
              <a:rPr kumimoji="0" lang="en-US" smtClean="0"/>
              <a:pPr eaLnBrk="1" latinLnBrk="0" hangingPunct="1"/>
              <a:t>‹#›</a:t>
            </a:fld>
            <a:endParaRPr kumimoji="0"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990600" y="2133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724400" y="2133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327574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Tree>
    <p:extLst>
      <p:ext uri="{BB962C8B-B14F-4D97-AF65-F5344CB8AC3E}">
        <p14:creationId xmlns:p14="http://schemas.microsoft.com/office/powerpoint/2010/main" val="421749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Tree>
    <p:extLst>
      <p:ext uri="{BB962C8B-B14F-4D97-AF65-F5344CB8AC3E}">
        <p14:creationId xmlns:p14="http://schemas.microsoft.com/office/powerpoint/2010/main" val="201607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30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72125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2794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en-US" altLang="uk-UA" smtClean="0"/>
          </a:p>
        </p:txBody>
      </p:sp>
      <p:sp>
        <p:nvSpPr>
          <p:cNvPr id="1027" name="Rectangle 3"/>
          <p:cNvSpPr>
            <a:spLocks noGrp="1" noChangeArrowheads="1"/>
          </p:cNvSpPr>
          <p:nvPr>
            <p:ph type="body" idx="1"/>
          </p:nvPr>
        </p:nvSpPr>
        <p:spPr bwMode="auto">
          <a:xfrm>
            <a:off x="990600" y="2133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1/18/2021</a:t>
            </a:fld>
            <a:endParaRPr lang="en-US" sz="800" dirty="0">
              <a:solidFill>
                <a:schemeClr val="accent2"/>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18, 2021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dduvs.in.ua/akdo/shakd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1cGCuvj3GUFw9iwzLHmUkPAJzslVYPRZVUC83sH6NCCI/ed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7B0A06D-BE18-42F6-B6FD-5711770E378C}"/>
              </a:ext>
            </a:extLst>
          </p:cNvPr>
          <p:cNvSpPr txBox="1"/>
          <p:nvPr/>
        </p:nvSpPr>
        <p:spPr>
          <a:xfrm>
            <a:off x="161063" y="908720"/>
            <a:ext cx="6185333" cy="1569660"/>
          </a:xfrm>
          <a:prstGeom prst="rect">
            <a:avLst/>
          </a:prstGeom>
          <a:noFill/>
        </p:spPr>
        <p:txBody>
          <a:bodyPr wrap="square" rtlCol="0">
            <a:spAutoFit/>
          </a:bodyPr>
          <a:lstStyle/>
          <a:p>
            <a:r>
              <a:rPr lang="uk-UA" sz="3200" b="1" dirty="0">
                <a:solidFill>
                  <a:schemeClr val="bg1"/>
                </a:solidFill>
                <a:latin typeface="Times New Roman" panose="02020603050405020304" pitchFamily="18" charset="0"/>
                <a:cs typeface="Times New Roman" panose="02020603050405020304" pitchFamily="18" charset="0"/>
              </a:rPr>
              <a:t>РЕЗУЛЬТАТИ ПРОВЕДЕННЯ АНКЕТУВАННЯ</a:t>
            </a:r>
            <a:endParaRPr lang="uk-UA" sz="3200" dirty="0">
              <a:solidFill>
                <a:schemeClr val="bg1"/>
              </a:solidFill>
              <a:latin typeface="Times New Roman" panose="02020603050405020304" pitchFamily="18" charset="0"/>
              <a:cs typeface="Times New Roman" panose="02020603050405020304" pitchFamily="18" charset="0"/>
            </a:endParaRPr>
          </a:p>
          <a:p>
            <a:r>
              <a:rPr lang="uk-UA" sz="3200" b="1" dirty="0">
                <a:solidFill>
                  <a:schemeClr val="bg1"/>
                </a:solidFill>
                <a:latin typeface="Times New Roman" panose="02020603050405020304" pitchFamily="18" charset="0"/>
                <a:cs typeface="Times New Roman" panose="02020603050405020304" pitchFamily="18" charset="0"/>
              </a:rPr>
              <a:t>з академічної </a:t>
            </a:r>
            <a:r>
              <a:rPr lang="uk-UA" sz="3200" b="1" dirty="0" smtClean="0">
                <a:solidFill>
                  <a:schemeClr val="bg1"/>
                </a:solidFill>
                <a:latin typeface="Times New Roman" panose="02020603050405020304" pitchFamily="18" charset="0"/>
                <a:cs typeface="Times New Roman" panose="02020603050405020304" pitchFamily="18" charset="0"/>
              </a:rPr>
              <a:t>доброчесності</a:t>
            </a:r>
            <a:endParaRPr lang="uk-UA" sz="32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27F8736-D3AC-431F-8BBE-11645CBFC1B7}"/>
              </a:ext>
            </a:extLst>
          </p:cNvPr>
          <p:cNvSpPr txBox="1"/>
          <p:nvPr/>
        </p:nvSpPr>
        <p:spPr>
          <a:xfrm>
            <a:off x="190061" y="4870901"/>
            <a:ext cx="7118242" cy="646331"/>
          </a:xfrm>
          <a:prstGeom prst="rect">
            <a:avLst/>
          </a:prstGeom>
          <a:noFill/>
        </p:spPr>
        <p:txBody>
          <a:bodyPr wrap="square" rtlCol="0">
            <a:spAutoFit/>
          </a:bodyPr>
          <a:lstStyle/>
          <a:p>
            <a:pPr algn="just"/>
            <a:r>
              <a:rPr lang="uk-UA" sz="1800" b="1" dirty="0">
                <a:latin typeface="Times New Roman" panose="02020603050405020304" pitchFamily="18" charset="0"/>
                <a:cs typeface="Times New Roman" panose="02020603050405020304" pitchFamily="18" charset="0"/>
              </a:rPr>
              <a:t>для здобувачів вищої освіти зі спеціальності </a:t>
            </a:r>
            <a:r>
              <a:rPr lang="uk-UA" sz="1800" b="1" dirty="0" smtClean="0">
                <a:latin typeface="Times New Roman" panose="02020603050405020304" pitchFamily="18" charset="0"/>
                <a:cs typeface="Times New Roman" panose="02020603050405020304" pitchFamily="18" charset="0"/>
              </a:rPr>
              <a:t>073 «Менеджмент» </a:t>
            </a:r>
            <a:r>
              <a:rPr lang="uk-UA" sz="1800" b="1" dirty="0">
                <a:latin typeface="Times New Roman" panose="02020603050405020304" pitchFamily="18" charset="0"/>
                <a:cs typeface="Times New Roman" panose="02020603050405020304" pitchFamily="18" charset="0"/>
              </a:rPr>
              <a:t>Дніпропетровського державного університету внутрішніх справ </a:t>
            </a:r>
            <a:endParaRPr lang="uk-UA" sz="1800"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xmlns="" id="{01D80F55-55DC-4407-82C1-96456F1687E4}"/>
              </a:ext>
            </a:extLst>
          </p:cNvPr>
          <p:cNvSpPr/>
          <p:nvPr/>
        </p:nvSpPr>
        <p:spPr>
          <a:xfrm>
            <a:off x="190060" y="5517232"/>
            <a:ext cx="7118243" cy="338554"/>
          </a:xfrm>
          <a:prstGeom prst="rect">
            <a:avLst/>
          </a:prstGeom>
        </p:spPr>
        <p:txBody>
          <a:bodyPr wrap="square">
            <a:spAutoFit/>
          </a:bodyPr>
          <a:lstStyle/>
          <a:p>
            <a:pPr algn="just"/>
            <a:r>
              <a:rPr lang="uk-UA" sz="1600" b="1" dirty="0" smtClean="0">
                <a:latin typeface="Times New Roman" panose="02020603050405020304" pitchFamily="18" charset="0"/>
                <a:cs typeface="Times New Roman" panose="02020603050405020304" pitchFamily="18" charset="0"/>
              </a:rPr>
              <a:t>(</a:t>
            </a:r>
            <a:r>
              <a:rPr lang="uk-UA" sz="1600" b="1" dirty="0">
                <a:latin typeface="Times New Roman" panose="02020603050405020304" pitchFamily="18" charset="0"/>
                <a:cs typeface="Times New Roman" panose="02020603050405020304" pitchFamily="18" charset="0"/>
              </a:rPr>
              <a:t>освітньо-кваліфікаційний рівень </a:t>
            </a:r>
            <a:r>
              <a:rPr lang="uk-UA" sz="1600" b="1" dirty="0" smtClean="0">
                <a:latin typeface="Times New Roman" panose="02020603050405020304" pitchFamily="18" charset="0"/>
                <a:cs typeface="Times New Roman" panose="02020603050405020304" pitchFamily="18" charset="0"/>
              </a:rPr>
              <a:t>«Бакалавр»)</a:t>
            </a:r>
            <a:r>
              <a:rPr lang="uk-UA" sz="1600" b="1" dirty="0">
                <a:latin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cs typeface="Times New Roman" panose="02020603050405020304" pitchFamily="18" charset="0"/>
              </a:rPr>
              <a:t>за </a:t>
            </a:r>
            <a:r>
              <a:rPr lang="uk-UA" sz="1600" b="1" dirty="0">
                <a:latin typeface="Times New Roman" panose="02020603050405020304" pitchFamily="18" charset="0"/>
                <a:cs typeface="Times New Roman" panose="02020603050405020304" pitchFamily="18" charset="0"/>
              </a:rPr>
              <a:t>І семестр 2020-2021 н.р.</a:t>
            </a:r>
            <a:endParaRPr lang="uk-UA"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2940" y="1196752"/>
            <a:ext cx="8496944" cy="1323439"/>
          </a:xfrm>
          <a:prstGeom prst="rect">
            <a:avLst/>
          </a:prstGeom>
        </p:spPr>
        <p:txBody>
          <a:bodyPr wrap="square">
            <a:spAutoFit/>
          </a:bodyPr>
          <a:lstStyle/>
          <a:p>
            <a:pPr algn="ctr"/>
            <a:r>
              <a:rPr lang="uk-UA" sz="1600" dirty="0">
                <a:latin typeface="+mn-lt"/>
              </a:rPr>
              <a:t>Результати анкетування з академічної доброчесності здобувачів вищої освіти </a:t>
            </a:r>
          </a:p>
          <a:p>
            <a:pPr algn="ctr"/>
            <a:r>
              <a:rPr lang="uk-UA" sz="1600" dirty="0">
                <a:latin typeface="+mn-lt"/>
              </a:rPr>
              <a:t>зі спеціальності 073 «Менеджмент» </a:t>
            </a:r>
            <a:endParaRPr lang="uk-UA" sz="1600" dirty="0" smtClean="0">
              <a:latin typeface="+mn-lt"/>
            </a:endParaRPr>
          </a:p>
          <a:p>
            <a:pPr algn="ctr"/>
            <a:r>
              <a:rPr lang="uk-UA" sz="1600" dirty="0" smtClean="0">
                <a:latin typeface="+mn-lt"/>
              </a:rPr>
              <a:t>(</a:t>
            </a:r>
            <a:r>
              <a:rPr lang="uk-UA" sz="1600" dirty="0">
                <a:latin typeface="+mn-lt"/>
              </a:rPr>
              <a:t>освітньо-кваліфікаційний рівень «Бакалавр»)</a:t>
            </a:r>
          </a:p>
          <a:p>
            <a:pPr algn="ctr"/>
            <a:r>
              <a:rPr lang="uk-UA" sz="1600" dirty="0">
                <a:latin typeface="+mn-lt"/>
              </a:rPr>
              <a:t>за питаннями № 11 – 13, у %</a:t>
            </a:r>
          </a:p>
          <a:p>
            <a:pPr algn="ctr"/>
            <a:r>
              <a:rPr lang="uk-UA" sz="1600" dirty="0">
                <a:latin typeface="+mn-lt"/>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1371628343"/>
              </p:ext>
            </p:extLst>
          </p:nvPr>
        </p:nvGraphicFramePr>
        <p:xfrm>
          <a:off x="251520" y="2420888"/>
          <a:ext cx="8712968" cy="3528391"/>
        </p:xfrm>
        <a:graphic>
          <a:graphicData uri="http://schemas.openxmlformats.org/drawingml/2006/table">
            <a:tbl>
              <a:tblPr firstRow="1" firstCol="1" bandRow="1">
                <a:tableStyleId>{5C22544A-7EE6-4342-B048-85BDC9FD1C3A}</a:tableStyleId>
              </a:tblPr>
              <a:tblGrid>
                <a:gridCol w="1080120"/>
                <a:gridCol w="3024336"/>
                <a:gridCol w="2173475"/>
                <a:gridCol w="2435037"/>
              </a:tblGrid>
              <a:tr h="2456170">
                <a:tc>
                  <a:txBody>
                    <a:bodyPr/>
                    <a:lstStyle/>
                    <a:p>
                      <a:pPr algn="ctr">
                        <a:spcAft>
                          <a:spcPts val="0"/>
                        </a:spcAft>
                      </a:pPr>
                      <a:r>
                        <a:rPr lang="uk-UA" sz="1200">
                          <a:effectLst/>
                        </a:rPr>
                        <a:t>Варіанти відповідей</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dirty="0">
                          <a:effectLst/>
                        </a:rPr>
                        <a:t>Чи ставали Ви жертвою не доброчесних дій одногрупників по відношенню до Вашої наукової праці </a:t>
                      </a:r>
                      <a:r>
                        <a:rPr lang="uk-UA" sz="1200" dirty="0" smtClean="0">
                          <a:effectLst/>
                        </a:rPr>
                        <a:t>(</a:t>
                      </a:r>
                      <a:r>
                        <a:rPr lang="uk-UA" sz="1200" dirty="0">
                          <a:effectLst/>
                        </a:rPr>
                        <a:t>Ваші матеріали використовувалися без посилання на Вас, як автора праці)?</a:t>
                      </a:r>
                      <a:endParaRPr lang="uk-UA" sz="1000" dirty="0">
                        <a:effectLst/>
                        <a:latin typeface="Times New Roman"/>
                        <a:ea typeface="Times New Roman"/>
                      </a:endParaRPr>
                    </a:p>
                  </a:txBody>
                  <a:tcPr marL="68580" marR="68580" marT="0" marB="0" anchor="ctr"/>
                </a:tc>
                <a:tc>
                  <a:txBody>
                    <a:bodyPr/>
                    <a:lstStyle/>
                    <a:p>
                      <a:pPr algn="ctr">
                        <a:spcAft>
                          <a:spcPts val="0"/>
                        </a:spcAft>
                      </a:pPr>
                      <a:r>
                        <a:rPr lang="uk-UA" sz="1200">
                          <a:effectLst/>
                        </a:rPr>
                        <a:t>Чи давали Ви згоду дотримуватися принципів академічної доброчесності?</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Чи проводяться для Вас наукові семінари </a:t>
                      </a:r>
                      <a:endParaRPr lang="uk-UA" sz="1000">
                        <a:effectLst/>
                      </a:endParaRPr>
                    </a:p>
                    <a:p>
                      <a:pPr algn="ctr">
                        <a:spcAft>
                          <a:spcPts val="0"/>
                        </a:spcAft>
                      </a:pPr>
                      <a:r>
                        <a:rPr lang="uk-UA" sz="1200">
                          <a:effectLst/>
                        </a:rPr>
                        <a:t>(або інші ознайомчі заходи) в університеті щодо процедури дотримання принципів академічної доброчесності?</a:t>
                      </a:r>
                      <a:endParaRPr lang="uk-UA" sz="1000">
                        <a:effectLst/>
                        <a:latin typeface="Times New Roman"/>
                        <a:ea typeface="Times New Roman"/>
                      </a:endParaRPr>
                    </a:p>
                  </a:txBody>
                  <a:tcPr marL="68580" marR="68580" marT="0" marB="0" anchor="ctr"/>
                </a:tc>
              </a:tr>
              <a:tr h="357407">
                <a:tc>
                  <a:txBody>
                    <a:bodyPr/>
                    <a:lstStyle/>
                    <a:p>
                      <a:pPr>
                        <a:spcAft>
                          <a:spcPts val="0"/>
                        </a:spcAft>
                      </a:pPr>
                      <a:r>
                        <a:rPr lang="uk-UA" sz="1200">
                          <a:effectLst/>
                        </a:rPr>
                        <a:t>так</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7</a:t>
                      </a:r>
                      <a:r>
                        <a:rPr lang="ru-RU" sz="1200">
                          <a:effectLst/>
                        </a:rPr>
                        <a:t>,</a:t>
                      </a:r>
                      <a:r>
                        <a:rPr lang="uk-UA" sz="1200">
                          <a:effectLst/>
                        </a:rPr>
                        <a:t>4</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97</a:t>
                      </a:r>
                      <a:r>
                        <a:rPr lang="ru-RU" sz="1200">
                          <a:effectLst/>
                        </a:rPr>
                        <a:t>,</a:t>
                      </a:r>
                      <a:r>
                        <a:rPr lang="uk-UA" sz="1200">
                          <a:effectLst/>
                        </a:rPr>
                        <a:t>8</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91,5</a:t>
                      </a:r>
                      <a:endParaRPr lang="uk-UA" sz="1000">
                        <a:effectLst/>
                        <a:latin typeface="Times New Roman"/>
                        <a:ea typeface="Times New Roman"/>
                      </a:endParaRPr>
                    </a:p>
                  </a:txBody>
                  <a:tcPr marL="68580" marR="68580" marT="0" marB="0" anchor="ctr"/>
                </a:tc>
              </a:tr>
              <a:tr h="357407">
                <a:tc>
                  <a:txBody>
                    <a:bodyPr/>
                    <a:lstStyle/>
                    <a:p>
                      <a:pPr>
                        <a:spcAft>
                          <a:spcPts val="0"/>
                        </a:spcAft>
                      </a:pPr>
                      <a:r>
                        <a:rPr lang="uk-UA" sz="1200">
                          <a:effectLst/>
                        </a:rPr>
                        <a:t>ні</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88</a:t>
                      </a:r>
                      <a:r>
                        <a:rPr lang="ru-RU" sz="1200">
                          <a:effectLst/>
                        </a:rPr>
                        <a:t>,</a:t>
                      </a:r>
                      <a:r>
                        <a:rPr lang="uk-UA" sz="1200">
                          <a:effectLst/>
                        </a:rPr>
                        <a:t>9</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2</a:t>
                      </a:r>
                      <a:r>
                        <a:rPr lang="ru-RU" sz="1200">
                          <a:effectLst/>
                        </a:rPr>
                        <a:t>,</a:t>
                      </a:r>
                      <a:r>
                        <a:rPr lang="uk-UA" sz="1200">
                          <a:effectLst/>
                        </a:rPr>
                        <a:t>2</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8</a:t>
                      </a:r>
                      <a:r>
                        <a:rPr lang="ru-RU" sz="1200">
                          <a:effectLst/>
                        </a:rPr>
                        <a:t>,</a:t>
                      </a:r>
                      <a:r>
                        <a:rPr lang="uk-UA" sz="1200">
                          <a:effectLst/>
                        </a:rPr>
                        <a:t>5</a:t>
                      </a:r>
                      <a:endParaRPr lang="uk-UA" sz="1000">
                        <a:effectLst/>
                        <a:latin typeface="Times New Roman"/>
                        <a:ea typeface="Times New Roman"/>
                      </a:endParaRPr>
                    </a:p>
                  </a:txBody>
                  <a:tcPr marL="68580" marR="68580" marT="0" marB="0" anchor="ctr"/>
                </a:tc>
              </a:tr>
              <a:tr h="357407">
                <a:tc>
                  <a:txBody>
                    <a:bodyPr/>
                    <a:lstStyle/>
                    <a:p>
                      <a:pPr>
                        <a:spcAft>
                          <a:spcPts val="0"/>
                        </a:spcAft>
                      </a:pPr>
                      <a:r>
                        <a:rPr lang="uk-UA" sz="1200">
                          <a:effectLst/>
                        </a:rPr>
                        <a:t>не знаю</a:t>
                      </a:r>
                      <a:endParaRPr lang="uk-UA" sz="1000">
                        <a:effectLst/>
                        <a:latin typeface="Times New Roman"/>
                        <a:ea typeface="Times New Roman"/>
                      </a:endParaRPr>
                    </a:p>
                  </a:txBody>
                  <a:tcPr marL="68580" marR="68580" marT="0" marB="0" anchor="ctr"/>
                </a:tc>
                <a:tc>
                  <a:txBody>
                    <a:bodyPr/>
                    <a:lstStyle/>
                    <a:p>
                      <a:pPr algn="ctr">
                        <a:spcAft>
                          <a:spcPts val="0"/>
                        </a:spcAft>
                      </a:pPr>
                      <a:r>
                        <a:rPr lang="uk-UA" sz="1200">
                          <a:effectLst/>
                        </a:rPr>
                        <a:t>3,7</a:t>
                      </a:r>
                      <a:endParaRPr lang="uk-UA" sz="1000">
                        <a:effectLst/>
                        <a:latin typeface="Times New Roman"/>
                        <a:ea typeface="Times New Roman"/>
                      </a:endParaRPr>
                    </a:p>
                  </a:txBody>
                  <a:tcPr marL="68580" marR="68580" marT="0" marB="0" anchor="ctr"/>
                </a:tc>
                <a:tc>
                  <a:txBody>
                    <a:bodyPr/>
                    <a:lstStyle/>
                    <a:p>
                      <a:pPr algn="ctr">
                        <a:spcAft>
                          <a:spcPts val="0"/>
                        </a:spcAft>
                      </a:pPr>
                      <a:r>
                        <a:rPr lang="ru-RU" sz="1200">
                          <a:effectLst/>
                        </a:rPr>
                        <a:t>-</a:t>
                      </a:r>
                      <a:endParaRPr lang="uk-UA" sz="1000">
                        <a:effectLst/>
                        <a:latin typeface="Times New Roman"/>
                        <a:ea typeface="Times New Roman"/>
                      </a:endParaRPr>
                    </a:p>
                  </a:txBody>
                  <a:tcPr marL="68580" marR="68580" marT="0" marB="0" anchor="ctr"/>
                </a:tc>
                <a:tc>
                  <a:txBody>
                    <a:bodyPr/>
                    <a:lstStyle/>
                    <a:p>
                      <a:pPr algn="ctr">
                        <a:spcAft>
                          <a:spcPts val="0"/>
                        </a:spcAft>
                      </a:pPr>
                      <a:r>
                        <a:rPr lang="ru-RU" sz="1200" dirty="0">
                          <a:effectLst/>
                        </a:rPr>
                        <a:t>-</a:t>
                      </a:r>
                      <a:endParaRPr lang="uk-UA" sz="1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57168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image5.png" descr="Діаграма відповідей у Формах. Назва запитання: Позначте заходи, які, на Вашу думку, є найбільш ефективними для протидії академічній недоброчесності:. Кількість відповідей: 27 відповід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67" y="548680"/>
            <a:ext cx="7286807"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457689" y="3861048"/>
            <a:ext cx="5730875" cy="738664"/>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Рис. 9. Відповідь на питання № 15 Анкетування з академічної доброчесності здобувачів вищої освіти зі спеціальності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073 </a:t>
            </a:r>
            <a:r>
              <a:rPr lang="uk-UA" sz="1400" dirty="0">
                <a:latin typeface="Times New Roman" panose="02020603050405020304" pitchFamily="18" charset="0"/>
                <a:cs typeface="Times New Roman" panose="02020603050405020304" pitchFamily="18" charset="0"/>
              </a:rPr>
              <a:t>«Менеджмент» (освітньо-кваліфікаційний рівень «Бакалавр»)</a:t>
            </a:r>
          </a:p>
        </p:txBody>
      </p:sp>
      <p:sp>
        <p:nvSpPr>
          <p:cNvPr id="5" name="Прямоугольник 4"/>
          <p:cNvSpPr/>
          <p:nvPr/>
        </p:nvSpPr>
        <p:spPr>
          <a:xfrm>
            <a:off x="395535" y="4941168"/>
            <a:ext cx="8352928" cy="1569660"/>
          </a:xfrm>
          <a:prstGeom prst="rect">
            <a:avLst/>
          </a:prstGeom>
        </p:spPr>
        <p:txBody>
          <a:bodyPr wrap="square">
            <a:spAutoFit/>
          </a:bodyPr>
          <a:lstStyle/>
          <a:p>
            <a:pPr algn="just"/>
            <a:r>
              <a:rPr lang="uk-UA" sz="1600" b="1" dirty="0">
                <a:latin typeface="Times New Roman" panose="02020603050405020304" pitchFamily="18" charset="0"/>
                <a:cs typeface="Times New Roman" panose="02020603050405020304" pitchFamily="18" charset="0"/>
              </a:rPr>
              <a:t>Відповіді здобувачів вищої освіти розподілились наступним чином:</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оцінка за наукову роботу студента не зараховується (7,4%);</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пропонується часткове доопрацювання наукової роботи та здійснюється повторна перевірка роботи на запозичення (плагіат) після доопрацювання (66,7%);</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проводяться роз’яснювально-виховні бесіди зі студентами про дотримання академічної доброчесності в університеті (25,9%).</a:t>
            </a:r>
          </a:p>
        </p:txBody>
      </p:sp>
    </p:spTree>
    <p:extLst>
      <p:ext uri="{BB962C8B-B14F-4D97-AF65-F5344CB8AC3E}">
        <p14:creationId xmlns:p14="http://schemas.microsoft.com/office/powerpoint/2010/main" val="295837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1124744"/>
            <a:ext cx="2507418" cy="523220"/>
          </a:xfrm>
          <a:prstGeom prst="rect">
            <a:avLst/>
          </a:prstGeom>
        </p:spPr>
        <p:txBody>
          <a:bodyPr wrap="none">
            <a:spAutoFit/>
          </a:bodyPr>
          <a:lstStyle/>
          <a:p>
            <a:r>
              <a:rPr lang="uk-UA" sz="2800" b="1" dirty="0" smtClean="0">
                <a:latin typeface="Times New Roman" panose="02020603050405020304" pitchFamily="18" charset="0"/>
                <a:cs typeface="Times New Roman" panose="02020603050405020304" pitchFamily="18" charset="0"/>
              </a:rPr>
              <a:t>ВИСНОВКИ: </a:t>
            </a:r>
          </a:p>
        </p:txBody>
      </p:sp>
      <p:sp>
        <p:nvSpPr>
          <p:cNvPr id="2" name="Прямоугольник 1"/>
          <p:cNvSpPr/>
          <p:nvPr/>
        </p:nvSpPr>
        <p:spPr>
          <a:xfrm>
            <a:off x="251520" y="2060848"/>
            <a:ext cx="8496944" cy="4616648"/>
          </a:xfrm>
          <a:prstGeom prst="rect">
            <a:avLst/>
          </a:prstGeom>
        </p:spPr>
        <p:txBody>
          <a:bodyPr wrap="square">
            <a:spAutoFit/>
          </a:bodyPr>
          <a:lstStyle/>
          <a:p>
            <a:pPr indent="266700" algn="just"/>
            <a:r>
              <a:rPr lang="uk-UA" sz="1400" b="1" dirty="0">
                <a:latin typeface="Times New Roman" panose="02020603050405020304" pitchFamily="18" charset="0"/>
                <a:cs typeface="Times New Roman" panose="02020603050405020304" pitchFamily="18" charset="0"/>
              </a:rPr>
              <a:t>За результатами проведеного опитування здобувачів вищої освіти Дніпропетровського державного університету внутрішніх справ прийнято ряд заходів щодо дотримання принципів академічної доброчесності в академічній спільноті, а саме:  </a:t>
            </a:r>
          </a:p>
          <a:p>
            <a:pPr marL="285750" lvl="0" indent="342900" algn="just">
              <a:buFont typeface="Wingdings" panose="05000000000000000000" pitchFamily="2" charset="2"/>
              <a:buChar char="q"/>
            </a:pPr>
            <a:r>
              <a:rPr lang="uk-UA" sz="1400" dirty="0">
                <a:latin typeface="Times New Roman" panose="02020603050405020304" pitchFamily="18" charset="0"/>
                <a:cs typeface="Times New Roman" panose="02020603050405020304" pitchFamily="18" charset="0"/>
              </a:rPr>
              <a:t>проведення Групою сприяння академічної доброчесності Дніпропетровського державного університету внутрішніх справ додаткових заходів у ІІ семестрі 2020-2021 н.р. (онлайн-вебінари, консультації, онлайн-зустрічі) із здобувачами вищої освіти зі спеціальності 073 «Менеджмент» (освітньо-кваліфікаційний рівень «Бакалавр») за освітньо-професійною програмою щодо популяризації принципів академічної доброчесності;</a:t>
            </a:r>
          </a:p>
          <a:p>
            <a:pPr marL="285750" lvl="0" indent="342900" algn="just">
              <a:buFont typeface="Wingdings" panose="05000000000000000000" pitchFamily="2" charset="2"/>
              <a:buChar char="q"/>
            </a:pPr>
            <a:r>
              <a:rPr lang="uk-UA" sz="1400" dirty="0">
                <a:latin typeface="Times New Roman" panose="02020603050405020304" pitchFamily="18" charset="0"/>
                <a:cs typeface="Times New Roman" panose="02020603050405020304" pitchFamily="18" charset="0"/>
              </a:rPr>
              <a:t>підготовка інформаційних матеріалів (плакати, буклети, інфографіка, брошури) з питань дотримання принципів академічної доброчесності в закладі вищої освіти;</a:t>
            </a:r>
          </a:p>
          <a:p>
            <a:pPr marL="285750" lvl="0" indent="342900" algn="just">
              <a:buFont typeface="Wingdings" panose="05000000000000000000" pitchFamily="2" charset="2"/>
              <a:buChar char="q"/>
            </a:pPr>
            <a:r>
              <a:rPr lang="uk-UA" sz="1400" dirty="0">
                <a:latin typeface="Times New Roman" panose="02020603050405020304" pitchFamily="18" charset="0"/>
                <a:cs typeface="Times New Roman" panose="02020603050405020304" pitchFamily="18" charset="0"/>
              </a:rPr>
              <a:t>продовження роботи «</a:t>
            </a:r>
            <a:r>
              <a:rPr lang="uk-UA" sz="1400" b="1" dirty="0">
                <a:latin typeface="Times New Roman" panose="02020603050405020304" pitchFamily="18" charset="0"/>
                <a:cs typeface="Times New Roman" panose="02020603050405020304" pitchFamily="18" charset="0"/>
              </a:rPr>
              <a:t>Школи академічної доброчесності для здобувачів вищої освіти»</a:t>
            </a:r>
            <a:r>
              <a:rPr lang="uk-UA" sz="1400" dirty="0">
                <a:latin typeface="Times New Roman" panose="02020603050405020304" pitchFamily="18" charset="0"/>
                <a:cs typeface="Times New Roman" panose="02020603050405020304" pitchFamily="18" charset="0"/>
              </a:rPr>
              <a:t>, яка передбачає собою проведення ознайомчих практичних занять щодо дотримання принципів академічної доброчесності. Детальну інформацію щодо інструментів впровадження принципів академічної доброчесності на базі ДДУВС представлено на офіційному сайті закладу вищої освіти – </a:t>
            </a:r>
            <a:r>
              <a:rPr lang="uk-UA" sz="1400" dirty="0" smtClean="0">
                <a:latin typeface="Times New Roman" panose="02020603050405020304" pitchFamily="18" charset="0"/>
                <a:cs typeface="Times New Roman" panose="02020603050405020304" pitchFamily="18" charset="0"/>
              </a:rPr>
              <a:t>Школа </a:t>
            </a:r>
            <a:r>
              <a:rPr lang="uk-UA" sz="1400" dirty="0">
                <a:latin typeface="Times New Roman" panose="02020603050405020304" pitchFamily="18" charset="0"/>
                <a:cs typeface="Times New Roman" panose="02020603050405020304" pitchFamily="18" charset="0"/>
              </a:rPr>
              <a:t>академічної доброчесності для здобувачів вищої освіти</a:t>
            </a:r>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a:t>
            </a:r>
            <a:r>
              <a:rPr lang="uk-UA" sz="1400" u="sng" dirty="0">
                <a:latin typeface="Times New Roman" panose="02020603050405020304" pitchFamily="18" charset="0"/>
                <a:cs typeface="Times New Roman" panose="02020603050405020304" pitchFamily="18" charset="0"/>
                <a:hlinkClick r:id="rId2"/>
              </a:rPr>
              <a:t>https://dduvs.in.ua/akdo/shakdo/</a:t>
            </a:r>
            <a:r>
              <a:rPr lang="uk-UA" sz="1400" dirty="0">
                <a:latin typeface="Times New Roman" panose="02020603050405020304" pitchFamily="18" charset="0"/>
                <a:cs typeface="Times New Roman" panose="02020603050405020304" pitchFamily="18" charset="0"/>
              </a:rPr>
              <a:t>);</a:t>
            </a:r>
          </a:p>
          <a:p>
            <a:pPr marL="285750" lvl="0" indent="342900" algn="just">
              <a:buFont typeface="Wingdings" panose="05000000000000000000" pitchFamily="2" charset="2"/>
              <a:buChar char="q"/>
            </a:pPr>
            <a:r>
              <a:rPr lang="uk-UA" sz="1400" dirty="0">
                <a:latin typeface="Times New Roman" panose="02020603050405020304" pitchFamily="18" charset="0"/>
                <a:cs typeface="Times New Roman" panose="02020603050405020304" pitchFamily="18" charset="0"/>
              </a:rPr>
              <a:t>посилення напрямів роботи Школи академічної доброчесності Дніпропетровського державного університету внутрішніх справ щодо підготовки методичних матеріалів для здобувачів вищої освіти про основні правила цитування при написанні наукових праць, стилі цитування, відповідні інформаційні довідки;</a:t>
            </a:r>
          </a:p>
          <a:p>
            <a:pPr marL="285750" lvl="0" indent="342900" algn="just">
              <a:buFont typeface="Wingdings" panose="05000000000000000000" pitchFamily="2" charset="2"/>
              <a:buChar char="q"/>
            </a:pPr>
            <a:r>
              <a:rPr lang="uk-UA" sz="1400" dirty="0">
                <a:latin typeface="Times New Roman" panose="02020603050405020304" pitchFamily="18" charset="0"/>
                <a:cs typeface="Times New Roman" panose="02020603050405020304" pitchFamily="18" charset="0"/>
              </a:rPr>
              <a:t>проведення роз’яснювальної роботи зі здобувачами вищої освіти зі спеціальності </a:t>
            </a:r>
            <a:r>
              <a:rPr lang="uk-UA" sz="1400" dirty="0" smtClean="0">
                <a:latin typeface="Times New Roman" panose="02020603050405020304" pitchFamily="18" charset="0"/>
                <a:cs typeface="Times New Roman" panose="02020603050405020304" pitchFamily="18" charset="0"/>
              </a:rPr>
              <a:t>073 </a:t>
            </a:r>
            <a:r>
              <a:rPr lang="uk-UA" sz="1400" dirty="0">
                <a:latin typeface="Times New Roman" panose="02020603050405020304" pitchFamily="18" charset="0"/>
                <a:cs typeface="Times New Roman" panose="02020603050405020304" pitchFamily="18" charset="0"/>
              </a:rPr>
              <a:t>«Менеджмент» (освітньо-кваліфікаційний рівень «Бакалавр»). </a:t>
            </a:r>
          </a:p>
        </p:txBody>
      </p:sp>
    </p:spTree>
    <p:extLst>
      <p:ext uri="{BB962C8B-B14F-4D97-AF65-F5344CB8AC3E}">
        <p14:creationId xmlns:p14="http://schemas.microsoft.com/office/powerpoint/2010/main" val="1644799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b="1" dirty="0" smtClean="0">
                <a:latin typeface="Times New Roman" panose="02020603050405020304" pitchFamily="18" charset="0"/>
                <a:cs typeface="Times New Roman" panose="02020603050405020304" pitchFamily="18" charset="0"/>
              </a:rPr>
              <a:t>Дякую за Вашу увагу!</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02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987" y="1052736"/>
            <a:ext cx="6490245" cy="1569660"/>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З метою вивчення ставлення здобувачів вищої освіти за освітньо-кваліфікаційним рівнем «Бакалавр» зі спеціальності 073 «Менеджмент»</a:t>
            </a:r>
            <a:r>
              <a:rPr lang="uk-UA" sz="1600" b="1"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Дніпропетровського державного університету внутрішніх справ до процедури дотримання норм та принципів академічної доброчесності</a:t>
            </a:r>
            <a:r>
              <a:rPr lang="uk-UA" sz="1600" dirty="0" smtClean="0">
                <a:latin typeface="Times New Roman" panose="02020603050405020304" pitchFamily="18" charset="0"/>
                <a:cs typeface="Times New Roman" panose="02020603050405020304" pitchFamily="18" charset="0"/>
              </a:rPr>
              <a:t>, у </a:t>
            </a:r>
            <a:r>
              <a:rPr lang="uk-UA" sz="1600" dirty="0">
                <a:latin typeface="Times New Roman" panose="02020603050405020304" pitchFamily="18" charset="0"/>
                <a:cs typeface="Times New Roman" panose="02020603050405020304" pitchFamily="18" charset="0"/>
              </a:rPr>
              <a:t>І семестрі 2020-2021 навчального року було проведено </a:t>
            </a:r>
            <a:r>
              <a:rPr lang="uk-UA" sz="1600" b="1" dirty="0">
                <a:latin typeface="Times New Roman" panose="02020603050405020304" pitchFamily="18" charset="0"/>
                <a:cs typeface="Times New Roman" panose="02020603050405020304" pitchFamily="18" charset="0"/>
              </a:rPr>
              <a:t>анкетування у </a:t>
            </a:r>
            <a:r>
              <a:rPr lang="uk-UA" sz="1600" b="1" dirty="0" smtClean="0">
                <a:latin typeface="Times New Roman" panose="02020603050405020304" pitchFamily="18" charset="0"/>
                <a:cs typeface="Times New Roman" panose="02020603050405020304" pitchFamily="18" charset="0"/>
              </a:rPr>
              <a:t>електронному вигляді</a:t>
            </a:r>
            <a:r>
              <a:rPr lang="uk-UA" sz="1600"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1648619" y="3212976"/>
            <a:ext cx="6840760" cy="923330"/>
          </a:xfrm>
          <a:prstGeom prst="rect">
            <a:avLst/>
          </a:prstGeom>
        </p:spPr>
        <p:txBody>
          <a:bodyPr wrap="square">
            <a:spAutoFit/>
          </a:bodyPr>
          <a:lstStyle/>
          <a:p>
            <a:r>
              <a:rPr lang="uk-UA" sz="1800" b="1" dirty="0">
                <a:latin typeface="Times New Roman" panose="02020603050405020304" pitchFamily="18" charset="0"/>
                <a:cs typeface="Times New Roman" panose="02020603050405020304" pitchFamily="18" charset="0"/>
              </a:rPr>
              <a:t>Анкета доступна за посиланням: </a:t>
            </a:r>
          </a:p>
          <a:p>
            <a:r>
              <a:rPr lang="uk-UA" sz="1800" b="1" u="sng" dirty="0">
                <a:latin typeface="Times New Roman" panose="02020603050405020304" pitchFamily="18" charset="0"/>
                <a:cs typeface="Times New Roman" panose="02020603050405020304" pitchFamily="18" charset="0"/>
                <a:hlinkClick r:id="rId3"/>
              </a:rPr>
              <a:t>https://docs.google.com/forms/d/1cGCuvj3GUFw9iwzLHmUkPAJzslVYPRZVUC83sH6NCCI/edit</a:t>
            </a:r>
            <a:r>
              <a:rPr lang="uk-UA" sz="1800" b="1"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899592" y="4725144"/>
            <a:ext cx="7978774" cy="1200329"/>
          </a:xfrm>
          <a:prstGeom prst="rect">
            <a:avLst/>
          </a:prstGeom>
        </p:spPr>
        <p:txBody>
          <a:bodyPr wrap="square">
            <a:spAutoFit/>
          </a:bodyPr>
          <a:lstStyle/>
          <a:p>
            <a:pPr algn="just"/>
            <a:r>
              <a:rPr lang="uk-UA" sz="1800" b="1" dirty="0" smtClean="0">
                <a:latin typeface="Times New Roman" panose="02020603050405020304" pitchFamily="18" charset="0"/>
                <a:cs typeface="Times New Roman" panose="02020603050405020304" pitchFamily="18" charset="0"/>
              </a:rPr>
              <a:t>Метою </a:t>
            </a:r>
            <a:r>
              <a:rPr lang="uk-UA" sz="1800" b="1" dirty="0">
                <a:latin typeface="Times New Roman" panose="02020603050405020304" pitchFamily="18" charset="0"/>
                <a:cs typeface="Times New Roman" panose="02020603050405020304" pitchFamily="18" charset="0"/>
              </a:rPr>
              <a:t>анкетування є </a:t>
            </a:r>
            <a:r>
              <a:rPr lang="uk-UA" sz="1800" dirty="0">
                <a:latin typeface="Times New Roman" panose="02020603050405020304" pitchFamily="18" charset="0"/>
                <a:cs typeface="Times New Roman" panose="02020603050405020304" pitchFamily="18" charset="0"/>
              </a:rPr>
              <a:t>визначення рівня обізнаності здобувачів вищої освіти спеціальності 073 «Менеджмент» щодо процедури дотримання академічної доброчесності, її популяризації в академічному середовищі та заходів щодо реагування на прояви академічної недоброчесності.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0421" name="image3.png" descr="Діаграма відповідей у Формах. Назва запитання: Чи знайомі Ви з поняттям академічна доброчесність?. Кількість відповідей: 27 відповіде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838919"/>
            <a:ext cx="7955585" cy="334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627784" y="4793704"/>
            <a:ext cx="5730875" cy="1200329"/>
          </a:xfrm>
          <a:prstGeom prst="rect">
            <a:avLst/>
          </a:prstGeom>
        </p:spPr>
        <p:txBody>
          <a:bodyPr wrap="square">
            <a:spAutoFit/>
          </a:bodyPr>
          <a:lstStyle/>
          <a:p>
            <a:pPr algn="ctr"/>
            <a:r>
              <a:rPr lang="uk-UA" sz="1800" dirty="0">
                <a:latin typeface="Times New Roman" panose="02020603050405020304" pitchFamily="18" charset="0"/>
                <a:cs typeface="Times New Roman" panose="02020603050405020304" pitchFamily="18" charset="0"/>
              </a:rPr>
              <a:t>Рис. 1. Відповідь на питання № 1 Анкетування з академічної доброчесності здобувачів вищої освіти </a:t>
            </a:r>
            <a:endParaRPr lang="uk-UA" sz="1800" dirty="0" smtClean="0">
              <a:latin typeface="Times New Roman" panose="02020603050405020304" pitchFamily="18" charset="0"/>
              <a:cs typeface="Times New Roman" panose="02020603050405020304" pitchFamily="18" charset="0"/>
            </a:endParaRPr>
          </a:p>
          <a:p>
            <a:pPr algn="ctr"/>
            <a:r>
              <a:rPr lang="uk-UA" sz="1800" dirty="0" smtClean="0">
                <a:latin typeface="Times New Roman" panose="02020603050405020304" pitchFamily="18" charset="0"/>
                <a:cs typeface="Times New Roman" panose="02020603050405020304" pitchFamily="18" charset="0"/>
              </a:rPr>
              <a:t>зі </a:t>
            </a:r>
            <a:r>
              <a:rPr lang="uk-UA" sz="1800" dirty="0">
                <a:latin typeface="Times New Roman" panose="02020603050405020304" pitchFamily="18" charset="0"/>
                <a:cs typeface="Times New Roman" panose="02020603050405020304" pitchFamily="18" charset="0"/>
              </a:rPr>
              <a:t>спеціальності 073 «Менеджмент» </a:t>
            </a:r>
            <a:endParaRPr lang="uk-UA" sz="1800" dirty="0" smtClean="0">
              <a:latin typeface="Times New Roman" panose="02020603050405020304" pitchFamily="18" charset="0"/>
              <a:cs typeface="Times New Roman" panose="02020603050405020304" pitchFamily="18" charset="0"/>
            </a:endParaRPr>
          </a:p>
          <a:p>
            <a:pPr algn="ct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освітньо-кваліфікаційний рівень «Бакалавр»)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image16.png" descr="Діаграма відповідей у Формах. Назва запитання: Чи знайомі Ви з поняттям запозичення (плагіат)?. Кількість відповідей: 27 відповідей."/>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814"/>
          <a:stretch/>
        </p:blipFill>
        <p:spPr bwMode="auto">
          <a:xfrm>
            <a:off x="1364407" y="1700808"/>
            <a:ext cx="6048672" cy="3477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755576" y="5445224"/>
            <a:ext cx="7488832" cy="830997"/>
          </a:xfrm>
          <a:prstGeom prst="rect">
            <a:avLst/>
          </a:prstGeom>
        </p:spPr>
        <p:txBody>
          <a:bodyPr wrap="square">
            <a:spAutoFit/>
          </a:bodyPr>
          <a:lstStyle/>
          <a:p>
            <a:pPr algn="ctr"/>
            <a:r>
              <a:rPr lang="uk-UA" sz="1600" dirty="0">
                <a:latin typeface="Times New Roman" panose="02020603050405020304" pitchFamily="18" charset="0"/>
                <a:cs typeface="Times New Roman" panose="02020603050405020304" pitchFamily="18" charset="0"/>
              </a:rPr>
              <a:t>Рис. 2. Відповідь на питання № 2 Анкетування з академічної доброчесності здобувачів вищої освіти зі спеціальності 073 «Менеджмент» </a:t>
            </a:r>
            <a:endParaRPr lang="uk-UA" sz="1600" dirty="0" smtClean="0">
              <a:latin typeface="Times New Roman" panose="02020603050405020304" pitchFamily="18" charset="0"/>
              <a:cs typeface="Times New Roman" panose="02020603050405020304" pitchFamily="18" charset="0"/>
            </a:endParaRPr>
          </a:p>
          <a:p>
            <a:pPr algn="ctr"/>
            <a:r>
              <a:rPr lang="uk-UA" sz="1600" dirty="0" smtClean="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освітньо-кваліфікаційний рівень «Бакалавр»)</a:t>
            </a:r>
          </a:p>
        </p:txBody>
      </p:sp>
    </p:spTree>
    <p:extLst>
      <p:ext uri="{BB962C8B-B14F-4D97-AF65-F5344CB8AC3E}">
        <p14:creationId xmlns:p14="http://schemas.microsoft.com/office/powerpoint/2010/main" val="192967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image20.png" descr="Діаграма відповідей у Формах. Назва запитання: Чи знаєте Ви основні правила цитування при написанні наукових праць?. Кількість відповідей: 27 відповід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88" y="668313"/>
            <a:ext cx="640871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79325" y="3212976"/>
            <a:ext cx="5874891" cy="1077218"/>
          </a:xfrm>
          <a:prstGeom prst="rect">
            <a:avLst/>
          </a:prstGeom>
        </p:spPr>
        <p:txBody>
          <a:bodyPr wrap="square">
            <a:spAutoFit/>
          </a:bodyPr>
          <a:lstStyle/>
          <a:p>
            <a:pPr algn="ctr"/>
            <a:r>
              <a:rPr lang="uk-UA" sz="1600" dirty="0">
                <a:latin typeface="Times New Roman" panose="02020603050405020304" pitchFamily="18" charset="0"/>
                <a:cs typeface="Times New Roman" panose="02020603050405020304" pitchFamily="18" charset="0"/>
              </a:rPr>
              <a:t>Рис. 3. Відповідь на питання № 3 Анкетування з академічної доброчесності здобувачів вищої освіти зі спеціальності </a:t>
            </a:r>
            <a:endParaRPr lang="uk-UA" sz="1600" dirty="0" smtClean="0">
              <a:latin typeface="Times New Roman" panose="02020603050405020304" pitchFamily="18" charset="0"/>
              <a:cs typeface="Times New Roman" panose="02020603050405020304" pitchFamily="18" charset="0"/>
            </a:endParaRPr>
          </a:p>
          <a:p>
            <a:pPr algn="ctr"/>
            <a:r>
              <a:rPr lang="uk-UA" sz="1600" dirty="0" smtClean="0">
                <a:latin typeface="Times New Roman" panose="02020603050405020304" pitchFamily="18" charset="0"/>
                <a:cs typeface="Times New Roman" panose="02020603050405020304" pitchFamily="18" charset="0"/>
              </a:rPr>
              <a:t>073 </a:t>
            </a:r>
            <a:r>
              <a:rPr lang="uk-UA" sz="1600" dirty="0">
                <a:latin typeface="Times New Roman" panose="02020603050405020304" pitchFamily="18" charset="0"/>
                <a:cs typeface="Times New Roman" panose="02020603050405020304" pitchFamily="18" charset="0"/>
              </a:rPr>
              <a:t>«Менеджмент» </a:t>
            </a:r>
            <a:endParaRPr lang="uk-UA" sz="1600" dirty="0" smtClean="0">
              <a:latin typeface="Times New Roman" panose="02020603050405020304" pitchFamily="18" charset="0"/>
              <a:cs typeface="Times New Roman" panose="02020603050405020304" pitchFamily="18" charset="0"/>
            </a:endParaRPr>
          </a:p>
          <a:p>
            <a:pPr algn="ctr"/>
            <a:r>
              <a:rPr lang="uk-UA" sz="1600" dirty="0" smtClean="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освітньо-кваліфікаційний рівень «Бакалавр»)</a:t>
            </a:r>
          </a:p>
        </p:txBody>
      </p:sp>
      <p:sp>
        <p:nvSpPr>
          <p:cNvPr id="6" name="Прямоугольник 5"/>
          <p:cNvSpPr/>
          <p:nvPr/>
        </p:nvSpPr>
        <p:spPr>
          <a:xfrm>
            <a:off x="2123729" y="4841141"/>
            <a:ext cx="6336704"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uk-UA" sz="1800" dirty="0">
                <a:latin typeface="Times New Roman" panose="02020603050405020304" pitchFamily="18" charset="0"/>
                <a:cs typeface="Times New Roman" panose="02020603050405020304" pitchFamily="18" charset="0"/>
              </a:rPr>
              <a:t>Таким чином, потребує посилання напрям роботи Школи академічної доброчесності Дніпропетровського державного університету внутрішніх справ щодо лекцій та методичних матеріалів для здобувачів вищої освіти про основні правила цитування при написанні наукових праць.</a:t>
            </a:r>
          </a:p>
        </p:txBody>
      </p:sp>
    </p:spTree>
    <p:extLst>
      <p:ext uri="{BB962C8B-B14F-4D97-AF65-F5344CB8AC3E}">
        <p14:creationId xmlns:p14="http://schemas.microsoft.com/office/powerpoint/2010/main" val="338587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image8.png" descr="Діаграма відповідей у Формах. Назва запитання: Чи доводилося Вам протягом всього періоду навчання в університеті вдаватися до проявів академічної недоброчесності, а саме:. Кількість відповідей: 27 відповід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30" y="692696"/>
            <a:ext cx="5988446" cy="272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796136" y="1124744"/>
            <a:ext cx="3265548" cy="1384995"/>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Рис. 4. Відповідь на питання № 4 Анкетування з академічної доброчесності здобувачів вищої освіти зі спеціальності 073 «Менеджмент»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«Бакалавр»)</a:t>
            </a:r>
          </a:p>
        </p:txBody>
      </p:sp>
      <p:pic>
        <p:nvPicPr>
          <p:cNvPr id="159747" name="image6.png" descr="Діаграма відповідей у Формах. Назва запитання: У разі позитивної відповіді на запитання № 4 вкажіть, чи приносили дані дії (порушення академічної доброчесності) бажаний для Вас результат?. Кількість відповідей: 27 відповідей."/>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66"/>
          <a:stretch/>
        </p:blipFill>
        <p:spPr bwMode="auto">
          <a:xfrm>
            <a:off x="2570490" y="3284984"/>
            <a:ext cx="6491193" cy="308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23528" y="4982201"/>
            <a:ext cx="3287352" cy="1384995"/>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Рис. 5. Відповідь на питання № 5 Анкетування з академічної доброчесності здобувачів вищої освіти зі спеціальності 073 «Менеджмент»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«Бакалавр»)</a:t>
            </a:r>
          </a:p>
        </p:txBody>
      </p:sp>
    </p:spTree>
    <p:extLst>
      <p:ext uri="{BB962C8B-B14F-4D97-AF65-F5344CB8AC3E}">
        <p14:creationId xmlns:p14="http://schemas.microsoft.com/office/powerpoint/2010/main" val="70656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836712"/>
            <a:ext cx="6552728" cy="1162050"/>
          </a:xfrm>
        </p:spPr>
        <p:txBody>
          <a:bodyPr/>
          <a:lstStyle/>
          <a:p>
            <a:pPr algn="ctr"/>
            <a:r>
              <a:rPr lang="uk-UA" sz="1600" dirty="0">
                <a:latin typeface="Times New Roman" panose="02020603050405020304" pitchFamily="18" charset="0"/>
                <a:cs typeface="Times New Roman" panose="02020603050405020304" pitchFamily="18" charset="0"/>
              </a:rPr>
              <a:t>Результати анкетування з академічної доброчесності здобувачів вищої освіти </a:t>
            </a:r>
            <a:r>
              <a:rPr lang="uk-UA" sz="1600" dirty="0" smtClean="0">
                <a:latin typeface="Times New Roman" panose="02020603050405020304" pitchFamily="18" charset="0"/>
                <a:cs typeface="Times New Roman" panose="02020603050405020304" pitchFamily="18" charset="0"/>
              </a:rPr>
              <a:t>зі </a:t>
            </a:r>
            <a:r>
              <a:rPr lang="uk-UA" sz="1600" dirty="0">
                <a:latin typeface="Times New Roman" panose="02020603050405020304" pitchFamily="18" charset="0"/>
                <a:cs typeface="Times New Roman" panose="02020603050405020304" pitchFamily="18" charset="0"/>
              </a:rPr>
              <a:t>спеціальності 073 «Менеджмент» </a:t>
            </a: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освітньо-кваліфікаційний рівень «Бакалавр»)</a:t>
            </a:r>
            <a:br>
              <a:rPr lang="uk-UA" sz="1600"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за питаннями № 6 – 8, у </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89355802"/>
              </p:ext>
            </p:extLst>
          </p:nvPr>
        </p:nvGraphicFramePr>
        <p:xfrm>
          <a:off x="251520" y="2060848"/>
          <a:ext cx="8640961" cy="3960440"/>
        </p:xfrm>
        <a:graphic>
          <a:graphicData uri="http://schemas.openxmlformats.org/drawingml/2006/table">
            <a:tbl>
              <a:tblPr firstRow="1" firstCol="1" bandRow="1">
                <a:tableStyleId>{5C22544A-7EE6-4342-B048-85BDC9FD1C3A}</a:tableStyleId>
              </a:tblPr>
              <a:tblGrid>
                <a:gridCol w="1224136"/>
                <a:gridCol w="1736843"/>
                <a:gridCol w="2705150"/>
                <a:gridCol w="2974832"/>
              </a:tblGrid>
              <a:tr h="3017478">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Варіанти відповідей</a:t>
                      </a:r>
                      <a:endParaRPr lang="uk-UA"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Чи розумієте Ви наслідки порушення академічної доброчесності?</a:t>
                      </a:r>
                      <a:endParaRPr lang="uk-UA"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Як Ви вважаєте, </a:t>
                      </a:r>
                    </a:p>
                    <a:p>
                      <a:pPr algn="ctr">
                        <a:spcAft>
                          <a:spcPts val="0"/>
                        </a:spcAft>
                      </a:pPr>
                      <a:r>
                        <a:rPr lang="uk-UA" sz="1600" dirty="0">
                          <a:effectLst/>
                          <a:latin typeface="Times New Roman" panose="02020603050405020304" pitchFamily="18" charset="0"/>
                          <a:cs typeface="Times New Roman" panose="02020603050405020304" pitchFamily="18" charset="0"/>
                        </a:rPr>
                        <a:t>чи можуть дані дії (порушення академічної доброчесності) </a:t>
                      </a:r>
                    </a:p>
                    <a:p>
                      <a:pPr algn="ctr">
                        <a:spcAft>
                          <a:spcPts val="0"/>
                        </a:spcAft>
                      </a:pPr>
                      <a:r>
                        <a:rPr lang="uk-UA" sz="1600" dirty="0">
                          <a:effectLst/>
                          <a:latin typeface="Times New Roman" panose="02020603050405020304" pitchFamily="18" charset="0"/>
                          <a:cs typeface="Times New Roman" panose="02020603050405020304" pitchFamily="18" charset="0"/>
                        </a:rPr>
                        <a:t>негативно впливати на освоєння професії?</a:t>
                      </a:r>
                      <a:endParaRPr lang="uk-UA"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Як Ви вважаєте, </a:t>
                      </a:r>
                    </a:p>
                    <a:p>
                      <a:pPr algn="ctr">
                        <a:spcAft>
                          <a:spcPts val="0"/>
                        </a:spcAft>
                      </a:pPr>
                      <a:r>
                        <a:rPr lang="uk-UA" sz="1600">
                          <a:effectLst/>
                          <a:latin typeface="Times New Roman" panose="02020603050405020304" pitchFamily="18" charset="0"/>
                          <a:cs typeface="Times New Roman" panose="02020603050405020304" pitchFamily="18" charset="0"/>
                        </a:rPr>
                        <a:t>чи можуть дані дії </a:t>
                      </a:r>
                    </a:p>
                    <a:p>
                      <a:pPr algn="ctr">
                        <a:spcAft>
                          <a:spcPts val="0"/>
                        </a:spcAft>
                      </a:pPr>
                      <a:r>
                        <a:rPr lang="uk-UA" sz="1600">
                          <a:effectLst/>
                          <a:latin typeface="Times New Roman" panose="02020603050405020304" pitchFamily="18" charset="0"/>
                          <a:cs typeface="Times New Roman" panose="02020603050405020304" pitchFamily="18" charset="0"/>
                        </a:rPr>
                        <a:t>(порушення академічної доброчесності) </a:t>
                      </a:r>
                    </a:p>
                    <a:p>
                      <a:pPr algn="ctr">
                        <a:spcAft>
                          <a:spcPts val="0"/>
                        </a:spcAft>
                      </a:pPr>
                      <a:r>
                        <a:rPr lang="uk-UA" sz="1600">
                          <a:effectLst/>
                          <a:latin typeface="Times New Roman" panose="02020603050405020304" pitchFamily="18" charset="0"/>
                          <a:cs typeface="Times New Roman" panose="02020603050405020304" pitchFamily="18" charset="0"/>
                        </a:rPr>
                        <a:t>негативно впливати на престижність закладу вищої освіти?</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471481">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так</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cs typeface="Times New Roman" panose="02020603050405020304" pitchFamily="18" charset="0"/>
                        </a:rPr>
                        <a:t>9</a:t>
                      </a:r>
                      <a:r>
                        <a:rPr lang="uk-UA" sz="1600">
                          <a:effectLst/>
                          <a:latin typeface="Times New Roman" panose="02020603050405020304" pitchFamily="18" charset="0"/>
                          <a:cs typeface="Times New Roman" panose="02020603050405020304" pitchFamily="18" charset="0"/>
                        </a:rPr>
                        <a:t>6,3</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73</a:t>
                      </a:r>
                      <a:r>
                        <a:rPr lang="ru-RU" sz="1600">
                          <a:effectLst/>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2</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82</a:t>
                      </a:r>
                      <a:r>
                        <a:rPr lang="ru-RU" sz="1600">
                          <a:effectLst/>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4</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471481">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ні</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ru-RU" sz="1600">
                          <a:effectLst/>
                          <a:latin typeface="Times New Roman" panose="02020603050405020304" pitchFamily="18" charset="0"/>
                          <a:cs typeface="Times New Roman" panose="02020603050405020304" pitchFamily="18" charset="0"/>
                        </a:rPr>
                        <a:t>3</a:t>
                      </a:r>
                      <a:r>
                        <a:rPr lang="uk-UA" sz="1600">
                          <a:effectLst/>
                          <a:latin typeface="Times New Roman" panose="02020603050405020304" pitchFamily="18" charset="0"/>
                          <a:cs typeface="Times New Roman" panose="02020603050405020304" pitchFamily="18" charset="0"/>
                        </a:rPr>
                        <a:t>,7</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a:effectLst/>
                          <a:latin typeface="Times New Roman" panose="02020603050405020304" pitchFamily="18" charset="0"/>
                          <a:cs typeface="Times New Roman" panose="02020603050405020304" pitchFamily="18" charset="0"/>
                        </a:rPr>
                        <a:t>26</a:t>
                      </a:r>
                      <a:r>
                        <a:rPr lang="ru-RU" sz="1600">
                          <a:effectLst/>
                          <a:latin typeface="Times New Roman" panose="02020603050405020304" pitchFamily="18" charset="0"/>
                          <a:cs typeface="Times New Roman" panose="02020603050405020304" pitchFamily="18" charset="0"/>
                        </a:rPr>
                        <a:t>,</a:t>
                      </a:r>
                      <a:r>
                        <a:rPr lang="uk-UA" sz="1600">
                          <a:effectLst/>
                          <a:latin typeface="Times New Roman" panose="02020603050405020304" pitchFamily="18" charset="0"/>
                          <a:cs typeface="Times New Roman" panose="02020603050405020304" pitchFamily="18" charset="0"/>
                        </a:rPr>
                        <a:t>8</a:t>
                      </a:r>
                      <a:endParaRPr lang="uk-UA"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uk-UA" sz="1600" dirty="0">
                          <a:effectLst/>
                          <a:latin typeface="Times New Roman" panose="02020603050405020304" pitchFamily="18" charset="0"/>
                          <a:cs typeface="Times New Roman" panose="02020603050405020304" pitchFamily="18" charset="0"/>
                        </a:rPr>
                        <a:t>17</a:t>
                      </a:r>
                      <a:r>
                        <a:rPr lang="ru-RU" sz="1600" dirty="0">
                          <a:effectLst/>
                          <a:latin typeface="Times New Roman" panose="02020603050405020304" pitchFamily="18" charset="0"/>
                          <a:cs typeface="Times New Roman" panose="02020603050405020304" pitchFamily="18" charset="0"/>
                        </a:rPr>
                        <a:t>,</a:t>
                      </a:r>
                      <a:r>
                        <a:rPr lang="uk-UA" sz="1600" dirty="0">
                          <a:effectLst/>
                          <a:latin typeface="Times New Roman" panose="02020603050405020304" pitchFamily="18" charset="0"/>
                          <a:cs typeface="Times New Roman" panose="02020603050405020304" pitchFamily="18" charset="0"/>
                        </a:rPr>
                        <a:t>6</a:t>
                      </a:r>
                      <a:endParaRPr lang="uk-UA"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1917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image10.png" descr="Діаграма відповідей у Формах. Назва запитання: Чи перевіряєте Ви свої наукові праці (наприклад: наукові статті, тези доповідей, інші праці) на запозичення (плагіат)?. Кількість відповідей: 27 відповід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5730875" cy="2606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Прямоугольник 4"/>
          <p:cNvSpPr/>
          <p:nvPr/>
        </p:nvSpPr>
        <p:spPr>
          <a:xfrm>
            <a:off x="2309217" y="4653136"/>
            <a:ext cx="6606480" cy="1569660"/>
          </a:xfrm>
          <a:prstGeom prst="rect">
            <a:avLst/>
          </a:prstGeom>
        </p:spPr>
        <p:txBody>
          <a:bodyPr wrap="square">
            <a:spAutoFit/>
          </a:bodyPr>
          <a:lstStyle/>
          <a:p>
            <a:pPr lvl="0" algn="just"/>
            <a:r>
              <a:rPr lang="uk-UA" sz="1600" dirty="0">
                <a:latin typeface="Times New Roman" panose="02020603050405020304" pitchFamily="18" charset="0"/>
                <a:cs typeface="Times New Roman" panose="02020603050405020304" pitchFamily="18" charset="0"/>
              </a:rPr>
              <a:t>Відповіді здобувачів вищої освіти на питання «Чи перевіряєте Ви свої наукові праці на запозичення (плагіат)?» показують наступні результати: </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завжди перевіряю  (48,1%);</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іноді перевіряю (37,0%);</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не перевіряю (7,5%);</a:t>
            </a:r>
          </a:p>
          <a:p>
            <a:pPr marL="285750" lvl="0" indent="-285750" algn="just">
              <a:buFont typeface="Wingdings" panose="05000000000000000000" pitchFamily="2" charset="2"/>
              <a:buChar char="ü"/>
            </a:pPr>
            <a:r>
              <a:rPr lang="uk-UA" sz="1600" dirty="0">
                <a:latin typeface="Times New Roman" panose="02020603050405020304" pitchFamily="18" charset="0"/>
                <a:cs typeface="Times New Roman" panose="02020603050405020304" pitchFamily="18" charset="0"/>
              </a:rPr>
              <a:t>перевіряю за допомогою наукового керівника (7,4%).</a:t>
            </a:r>
          </a:p>
        </p:txBody>
      </p:sp>
      <p:sp>
        <p:nvSpPr>
          <p:cNvPr id="6" name="Прямоугольник 5"/>
          <p:cNvSpPr/>
          <p:nvPr/>
        </p:nvSpPr>
        <p:spPr>
          <a:xfrm>
            <a:off x="173385" y="3645024"/>
            <a:ext cx="6054799" cy="738664"/>
          </a:xfrm>
          <a:prstGeom prst="rect">
            <a:avLst/>
          </a:prstGeom>
        </p:spPr>
        <p:txBody>
          <a:bodyPr wrap="square">
            <a:spAutoFit/>
          </a:bodyPr>
          <a:lstStyle/>
          <a:p>
            <a:pPr algn="ctr"/>
            <a:r>
              <a:rPr lang="uk-UA" sz="1400" dirty="0" smtClean="0">
                <a:latin typeface="Times New Roman" panose="02020603050405020304" pitchFamily="18" charset="0"/>
                <a:cs typeface="Times New Roman" panose="02020603050405020304" pitchFamily="18" charset="0"/>
              </a:rPr>
              <a:t>Рис</a:t>
            </a:r>
            <a:r>
              <a:rPr lang="uk-UA" sz="1400" dirty="0">
                <a:latin typeface="Times New Roman" panose="02020603050405020304" pitchFamily="18" charset="0"/>
                <a:cs typeface="Times New Roman" panose="02020603050405020304" pitchFamily="18" charset="0"/>
              </a:rPr>
              <a:t>. 6. Відповідь на питання № 9 Анкетування з академічної доброчесності здобувачів вищої освіти зі спеціальності 073 «Менеджмент» (освітньо-кваліфікаційний рівень «Бакалавр»)</a:t>
            </a:r>
          </a:p>
        </p:txBody>
      </p:sp>
    </p:spTree>
    <p:extLst>
      <p:ext uri="{BB962C8B-B14F-4D97-AF65-F5344CB8AC3E}">
        <p14:creationId xmlns:p14="http://schemas.microsoft.com/office/powerpoint/2010/main" val="192044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image17.png" descr="Діаграма відповідей у Формах. Назва запитання: Перевірка Вами своїх наукових праць на запозичення (плагіат) здійснюється з метою:. Кількість відповідей: 27 відповід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0" y="740171"/>
            <a:ext cx="6051894" cy="25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745782" y="1212358"/>
            <a:ext cx="3131840" cy="1600438"/>
          </a:xfrm>
          <a:prstGeom prst="rect">
            <a:avLst/>
          </a:prstGeom>
        </p:spPr>
        <p:txBody>
          <a:bodyPr wrap="square">
            <a:spAutoFit/>
          </a:bodyPr>
          <a:lstStyle/>
          <a:p>
            <a:pPr algn="ctr"/>
            <a:r>
              <a:rPr lang="uk-UA" sz="1400" dirty="0">
                <a:latin typeface="Times New Roman" panose="02020603050405020304" pitchFamily="18" charset="0"/>
                <a:cs typeface="Times New Roman" panose="02020603050405020304" pitchFamily="18" charset="0"/>
              </a:rPr>
              <a:t>Рис. 7. Відповідь на питання № 10 Анкетування з академічної доброчесності здобувачів вищої освіти зі спеціальності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073 </a:t>
            </a:r>
            <a:r>
              <a:rPr lang="uk-UA" sz="1400" dirty="0">
                <a:latin typeface="Times New Roman" panose="02020603050405020304" pitchFamily="18" charset="0"/>
                <a:cs typeface="Times New Roman" panose="02020603050405020304" pitchFamily="18" charset="0"/>
              </a:rPr>
              <a:t>«Менеджмент»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«Бакалавр»)</a:t>
            </a:r>
          </a:p>
        </p:txBody>
      </p:sp>
      <p:pic>
        <p:nvPicPr>
          <p:cNvPr id="162819" name="image11.png" descr="Діаграма відповідей у Формах. Назва запитання: Позначте основні види студентських наукових праць, які, на Вашу думку, в обов’язковому порядку повинні проходити перевірку на плагіат в університеті (передбачено декілька варіантів відповідей):. Кількість відповідей: 27 відповідей."/>
          <p:cNvPicPr>
            <a:picLocks noChangeAspect="1" noChangeArrowheads="1"/>
          </p:cNvPicPr>
          <p:nvPr/>
        </p:nvPicPr>
        <p:blipFill>
          <a:blip r:embed="rId3" cstate="print">
            <a:extLst>
              <a:ext uri="{28A0092B-C50C-407E-A947-70E740481C1C}">
                <a14:useLocalDpi xmlns:a14="http://schemas.microsoft.com/office/drawing/2010/main" val="0"/>
              </a:ext>
            </a:extLst>
          </a:blip>
          <a:srcRect b="33267"/>
          <a:stretch>
            <a:fillRect/>
          </a:stretch>
        </p:blipFill>
        <p:spPr bwMode="auto">
          <a:xfrm>
            <a:off x="3102445" y="3789040"/>
            <a:ext cx="613514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153640" y="4390754"/>
            <a:ext cx="3009453" cy="1600438"/>
          </a:xfrm>
          <a:prstGeom prst="rect">
            <a:avLst/>
          </a:prstGeom>
        </p:spPr>
        <p:txBody>
          <a:bodyPr wrap="square">
            <a:spAutoFit/>
          </a:bodyPr>
          <a:lstStyle/>
          <a:p>
            <a:pPr algn="ctr"/>
            <a:r>
              <a:rPr lang="uk-UA" sz="1400" dirty="0" smtClean="0">
                <a:latin typeface="Times New Roman" panose="02020603050405020304" pitchFamily="18" charset="0"/>
                <a:cs typeface="Times New Roman" panose="02020603050405020304" pitchFamily="18" charset="0"/>
              </a:rPr>
              <a:t>Рис</a:t>
            </a:r>
            <a:r>
              <a:rPr lang="uk-UA" sz="1400" dirty="0">
                <a:latin typeface="Times New Roman" panose="02020603050405020304" pitchFamily="18" charset="0"/>
                <a:cs typeface="Times New Roman" panose="02020603050405020304" pitchFamily="18" charset="0"/>
              </a:rPr>
              <a:t>. 8. Відповідь на питання № 14 Анкетування з академічної доброчесності здобувачів вищої освіти зі спеціальності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073 </a:t>
            </a:r>
            <a:r>
              <a:rPr lang="uk-UA" sz="1400" dirty="0">
                <a:latin typeface="Times New Roman" panose="02020603050405020304" pitchFamily="18" charset="0"/>
                <a:cs typeface="Times New Roman" panose="02020603050405020304" pitchFamily="18" charset="0"/>
              </a:rPr>
              <a:t>«Менеджмент» </a:t>
            </a:r>
            <a:endParaRPr lang="uk-UA" sz="1400" dirty="0" smtClean="0">
              <a:latin typeface="Times New Roman" panose="02020603050405020304" pitchFamily="18" charset="0"/>
              <a:cs typeface="Times New Roman" panose="02020603050405020304" pitchFamily="18" charset="0"/>
            </a:endParaRPr>
          </a:p>
          <a:p>
            <a:pPr algn="ctr"/>
            <a:r>
              <a:rPr lang="uk-UA" sz="1400" dirty="0" smtClean="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освітньо-кваліфікаційний рівень «Бакалавр»)</a:t>
            </a:r>
          </a:p>
        </p:txBody>
      </p:sp>
    </p:spTree>
    <p:extLst>
      <p:ext uri="{BB962C8B-B14F-4D97-AF65-F5344CB8AC3E}">
        <p14:creationId xmlns:p14="http://schemas.microsoft.com/office/powerpoint/2010/main" val="8529611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owerpoint-template">
  <a:themeElements>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uk-U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uk-UA"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CD5B12"/>
        </a:lt2>
        <a:accent1>
          <a:srgbClr val="E6721D"/>
        </a:accent1>
        <a:accent2>
          <a:srgbClr val="F09125"/>
        </a:accent2>
        <a:accent3>
          <a:srgbClr val="FFFFFF"/>
        </a:accent3>
        <a:accent4>
          <a:srgbClr val="404040"/>
        </a:accent4>
        <a:accent5>
          <a:srgbClr val="F0BCAB"/>
        </a:accent5>
        <a:accent6>
          <a:srgbClr val="D98320"/>
        </a:accent6>
        <a:hlink>
          <a:srgbClr val="F0973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B5206"/>
        </a:lt2>
        <a:accent1>
          <a:srgbClr val="622C0A"/>
        </a:accent1>
        <a:accent2>
          <a:srgbClr val="E58218"/>
        </a:accent2>
        <a:accent3>
          <a:srgbClr val="FFFFFF"/>
        </a:accent3>
        <a:accent4>
          <a:srgbClr val="404040"/>
        </a:accent4>
        <a:accent5>
          <a:srgbClr val="B7ACAA"/>
        </a:accent5>
        <a:accent6>
          <a:srgbClr val="CF7515"/>
        </a:accent6>
        <a:hlink>
          <a:srgbClr val="8B35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6C362C"/>
        </a:lt2>
        <a:accent1>
          <a:srgbClr val="CA7920"/>
        </a:accent1>
        <a:accent2>
          <a:srgbClr val="E4980F"/>
        </a:accent2>
        <a:accent3>
          <a:srgbClr val="FFFFFF"/>
        </a:accent3>
        <a:accent4>
          <a:srgbClr val="404040"/>
        </a:accent4>
        <a:accent5>
          <a:srgbClr val="E1BEAB"/>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28E32"/>
        </a:lt2>
        <a:accent1>
          <a:srgbClr val="D89306"/>
        </a:accent1>
        <a:accent2>
          <a:srgbClr val="E19E06"/>
        </a:accent2>
        <a:accent3>
          <a:srgbClr val="FFFFFF"/>
        </a:accent3>
        <a:accent4>
          <a:srgbClr val="404040"/>
        </a:accent4>
        <a:accent5>
          <a:srgbClr val="E9C8AA"/>
        </a:accent5>
        <a:accent6>
          <a:srgbClr val="CC8F05"/>
        </a:accent6>
        <a:hlink>
          <a:srgbClr val="EFB2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629E"/>
        </a:lt2>
        <a:accent1>
          <a:srgbClr val="0077C0"/>
        </a:accent1>
        <a:accent2>
          <a:srgbClr val="E4980F"/>
        </a:accent2>
        <a:accent3>
          <a:srgbClr val="FFFFFF"/>
        </a:accent3>
        <a:accent4>
          <a:srgbClr val="404040"/>
        </a:accent4>
        <a:accent5>
          <a:srgbClr val="AABDDC"/>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32</TotalTime>
  <Words>915</Words>
  <Application>Microsoft Office PowerPoint</Application>
  <PresentationFormat>Экран (4:3)</PresentationFormat>
  <Paragraphs>90</Paragraphs>
  <Slides>13</Slides>
  <Notes>3</Notes>
  <HiddenSlides>0</HiddenSlides>
  <MMClips>0</MMClips>
  <ScaleCrop>false</ScaleCrop>
  <HeadingPairs>
    <vt:vector size="4" baseType="variant">
      <vt:variant>
        <vt:lpstr>Тема</vt:lpstr>
      </vt:variant>
      <vt:variant>
        <vt:i4>3</vt:i4>
      </vt:variant>
      <vt:variant>
        <vt:lpstr>Заголовки слайдов</vt:lpstr>
      </vt:variant>
      <vt:variant>
        <vt:i4>13</vt:i4>
      </vt:variant>
    </vt:vector>
  </HeadingPairs>
  <TitlesOfParts>
    <vt:vector size="16" baseType="lpstr">
      <vt:lpstr>powerpoint-template</vt:lpstr>
      <vt:lpstr>Городская</vt:lpstr>
      <vt:lpstr>Главная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Результати анкетування з академічної доброчесності здобувачів вищої освіти зі спеціальності 073 «Менеджмент»  (освітньо-кваліфікаційний рівень «Бакалавр»)  за питаннями № 6 – 8, у %</vt:lpstr>
      <vt:lpstr>Презентация PowerPoint</vt:lpstr>
      <vt:lpstr>Презентация PowerPoint</vt:lpstr>
      <vt:lpstr>Презентация PowerPoint</vt:lpstr>
      <vt:lpstr>Презентация PowerPoint</vt:lpstr>
      <vt:lpstr>Презентация PowerPoint</vt:lpstr>
      <vt:lpstr>Дякую за Вашу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23</cp:revision>
  <dcterms:created xsi:type="dcterms:W3CDTF">2021-01-18T09:50:18Z</dcterms:created>
  <dcterms:modified xsi:type="dcterms:W3CDTF">2021-01-18T11:20:43Z</dcterms:modified>
</cp:coreProperties>
</file>